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94.jpeg" ContentType="image/jpg"/>
  <Override PartName="/ppt/media/image97.jpe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  <p:sldMasterId id="2147483664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4" r:id="rId14"/>
    <p:sldId id="275" r:id="rId15"/>
    <p:sldId id="268" r:id="rId16"/>
    <p:sldId id="270" r:id="rId17"/>
    <p:sldId id="271" r:id="rId18"/>
    <p:sldId id="273" r:id="rId19"/>
    <p:sldId id="304" r:id="rId20"/>
    <p:sldId id="305" r:id="rId21"/>
    <p:sldId id="306" r:id="rId22"/>
    <p:sldId id="307" r:id="rId2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20" y="3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4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3195638"/>
            <a:ext cx="15544800" cy="22050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5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445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6610351"/>
            <a:ext cx="15544800" cy="2043113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4360070"/>
            <a:ext cx="15544800" cy="2250281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61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2302670"/>
            <a:ext cx="8080376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3262313"/>
            <a:ext cx="8080376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1" y="2302670"/>
            <a:ext cx="8083550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1" y="3262313"/>
            <a:ext cx="8083550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35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958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784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1" y="409575"/>
            <a:ext cx="6016626" cy="1743075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409576"/>
            <a:ext cx="10223500" cy="877967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1" y="2152651"/>
            <a:ext cx="6016626" cy="7036595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92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7200900"/>
            <a:ext cx="10972800" cy="850107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919163"/>
            <a:ext cx="10972800" cy="61722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8051007"/>
            <a:ext cx="10972800" cy="1207293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73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1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411958"/>
            <a:ext cx="4114800" cy="87772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411958"/>
            <a:ext cx="12039600" cy="87772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28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2400301"/>
            <a:ext cx="16459200" cy="678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64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ctr" defTabSz="1371600" rtl="0" eaLnBrk="1" latinLnBrk="1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1371600" rtl="0" eaLnBrk="1" latinLnBrk="1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1371600" rtl="0" eaLnBrk="1" latinLnBrk="1" hangingPunct="1">
        <a:spcBef>
          <a:spcPct val="20000"/>
        </a:spcBef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spcBef>
          <a:spcPct val="20000"/>
        </a:spcBef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21.png"/><Relationship Id="rId26" Type="http://schemas.openxmlformats.org/officeDocument/2006/relationships/image" Target="../media/image83.png"/><Relationship Id="rId3" Type="http://schemas.openxmlformats.org/officeDocument/2006/relationships/image" Target="../media/image69.png"/><Relationship Id="rId21" Type="http://schemas.openxmlformats.org/officeDocument/2006/relationships/image" Target="../media/image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10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5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5" Type="http://schemas.openxmlformats.org/officeDocument/2006/relationships/image" Target="../media/image71.png"/><Relationship Id="rId15" Type="http://schemas.openxmlformats.org/officeDocument/2006/relationships/image" Target="../media/image1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76.png"/><Relationship Id="rId19" Type="http://schemas.openxmlformats.org/officeDocument/2006/relationships/image" Target="../media/image14.png"/><Relationship Id="rId31" Type="http://schemas.openxmlformats.org/officeDocument/2006/relationships/image" Target="../media/image88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0.jpe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12" Type="http://schemas.openxmlformats.org/officeDocument/2006/relationships/image" Target="../media/image4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92.jpeg"/><Relationship Id="rId10" Type="http://schemas.openxmlformats.org/officeDocument/2006/relationships/image" Target="../media/image9.png"/><Relationship Id="rId4" Type="http://schemas.openxmlformats.org/officeDocument/2006/relationships/image" Target="../media/image91.png"/><Relationship Id="rId9" Type="http://schemas.openxmlformats.org/officeDocument/2006/relationships/image" Target="../media/image15.png"/><Relationship Id="rId14" Type="http://schemas.openxmlformats.org/officeDocument/2006/relationships/image" Target="../media/image5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3.jpe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12" Type="http://schemas.openxmlformats.org/officeDocument/2006/relationships/image" Target="../media/image4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94.jpeg"/><Relationship Id="rId10" Type="http://schemas.openxmlformats.org/officeDocument/2006/relationships/image" Target="../media/image9.png"/><Relationship Id="rId4" Type="http://schemas.openxmlformats.org/officeDocument/2006/relationships/image" Target="../media/image91.png"/><Relationship Id="rId9" Type="http://schemas.openxmlformats.org/officeDocument/2006/relationships/image" Target="../media/image15.png"/><Relationship Id="rId1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5.jpe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12" Type="http://schemas.openxmlformats.org/officeDocument/2006/relationships/image" Target="../media/image4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97.jpeg"/><Relationship Id="rId10" Type="http://schemas.openxmlformats.org/officeDocument/2006/relationships/image" Target="../media/image9.png"/><Relationship Id="rId4" Type="http://schemas.openxmlformats.org/officeDocument/2006/relationships/image" Target="../media/image91.png"/><Relationship Id="rId9" Type="http://schemas.openxmlformats.org/officeDocument/2006/relationships/image" Target="../media/image15.png"/><Relationship Id="rId14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8.png"/><Relationship Id="rId18" Type="http://schemas.openxmlformats.org/officeDocument/2006/relationships/image" Target="../media/image14.png"/><Relationship Id="rId3" Type="http://schemas.openxmlformats.org/officeDocument/2006/relationships/image" Target="../media/image99.png"/><Relationship Id="rId21" Type="http://schemas.openxmlformats.org/officeDocument/2006/relationships/image" Target="../media/image11.png"/><Relationship Id="rId7" Type="http://schemas.openxmlformats.org/officeDocument/2006/relationships/image" Target="../media/image103.png"/><Relationship Id="rId12" Type="http://schemas.openxmlformats.org/officeDocument/2006/relationships/image" Target="../media/image7.png"/><Relationship Id="rId17" Type="http://schemas.openxmlformats.org/officeDocument/2006/relationships/image" Target="../media/image21.png"/><Relationship Id="rId2" Type="http://schemas.openxmlformats.org/officeDocument/2006/relationships/image" Target="../media/image98.png"/><Relationship Id="rId16" Type="http://schemas.openxmlformats.org/officeDocument/2006/relationships/image" Target="../media/image10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11.png"/><Relationship Id="rId5" Type="http://schemas.openxmlformats.org/officeDocument/2006/relationships/image" Target="../media/image101.png"/><Relationship Id="rId15" Type="http://schemas.openxmlformats.org/officeDocument/2006/relationships/image" Target="../media/image8.png"/><Relationship Id="rId23" Type="http://schemas.openxmlformats.org/officeDocument/2006/relationships/image" Target="../media/image110.png"/><Relationship Id="rId10" Type="http://schemas.openxmlformats.org/officeDocument/2006/relationships/image" Target="../media/image106.png"/><Relationship Id="rId19" Type="http://schemas.openxmlformats.org/officeDocument/2006/relationships/image" Target="../media/image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2.png"/><Relationship Id="rId22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7.png"/><Relationship Id="rId26" Type="http://schemas.openxmlformats.org/officeDocument/2006/relationships/image" Target="../media/image11.png"/><Relationship Id="rId3" Type="http://schemas.openxmlformats.org/officeDocument/2006/relationships/image" Target="../media/image113.png"/><Relationship Id="rId21" Type="http://schemas.openxmlformats.org/officeDocument/2006/relationships/image" Target="../media/image2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9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5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4.png"/><Relationship Id="rId10" Type="http://schemas.openxmlformats.org/officeDocument/2006/relationships/image" Target="../media/image120.png"/><Relationship Id="rId19" Type="http://schemas.openxmlformats.org/officeDocument/2006/relationships/image" Target="../media/image8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3.png"/><Relationship Id="rId3" Type="http://schemas.openxmlformats.org/officeDocument/2006/relationships/image" Target="../media/image129.png"/><Relationship Id="rId21" Type="http://schemas.openxmlformats.org/officeDocument/2006/relationships/image" Target="../media/image146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2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19" Type="http://schemas.openxmlformats.org/officeDocument/2006/relationships/image" Target="../media/image144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2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1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8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18" Type="http://schemas.openxmlformats.org/officeDocument/2006/relationships/image" Target="../media/image54.jpeg"/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12" Type="http://schemas.openxmlformats.org/officeDocument/2006/relationships/image" Target="../media/image49.png"/><Relationship Id="rId17" Type="http://schemas.openxmlformats.org/officeDocument/2006/relationships/image" Target="../media/image53.jpeg"/><Relationship Id="rId2" Type="http://schemas.openxmlformats.org/officeDocument/2006/relationships/image" Target="../media/image4.pn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51.png"/><Relationship Id="rId10" Type="http://schemas.openxmlformats.org/officeDocument/2006/relationships/image" Target="../media/image14.png"/><Relationship Id="rId19" Type="http://schemas.openxmlformats.org/officeDocument/2006/relationships/image" Target="../media/image55.jpeg"/><Relationship Id="rId4" Type="http://schemas.openxmlformats.org/officeDocument/2006/relationships/image" Target="../media/image48.png"/><Relationship Id="rId9" Type="http://schemas.openxmlformats.org/officeDocument/2006/relationships/image" Target="../media/image21.png"/><Relationship Id="rId1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18" Type="http://schemas.openxmlformats.org/officeDocument/2006/relationships/image" Target="../media/image57.jpeg"/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12" Type="http://schemas.openxmlformats.org/officeDocument/2006/relationships/image" Target="../media/image49.png"/><Relationship Id="rId17" Type="http://schemas.openxmlformats.org/officeDocument/2006/relationships/image" Target="../media/image54.jpeg"/><Relationship Id="rId2" Type="http://schemas.openxmlformats.org/officeDocument/2006/relationships/image" Target="../media/image4.png"/><Relationship Id="rId16" Type="http://schemas.openxmlformats.org/officeDocument/2006/relationships/image" Target="../media/image53.jpeg"/><Relationship Id="rId20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56.png"/><Relationship Id="rId10" Type="http://schemas.openxmlformats.org/officeDocument/2006/relationships/image" Target="../media/image14.png"/><Relationship Id="rId19" Type="http://schemas.openxmlformats.org/officeDocument/2006/relationships/image" Target="../media/image58.jpeg"/><Relationship Id="rId4" Type="http://schemas.openxmlformats.org/officeDocument/2006/relationships/image" Target="../media/image48.png"/><Relationship Id="rId9" Type="http://schemas.openxmlformats.org/officeDocument/2006/relationships/image" Target="../media/image21.png"/><Relationship Id="rId1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18" Type="http://schemas.openxmlformats.org/officeDocument/2006/relationships/image" Target="../media/image60.jpeg"/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12" Type="http://schemas.openxmlformats.org/officeDocument/2006/relationships/image" Target="../media/image49.png"/><Relationship Id="rId17" Type="http://schemas.openxmlformats.org/officeDocument/2006/relationships/image" Target="../media/image56.png"/><Relationship Id="rId2" Type="http://schemas.openxmlformats.org/officeDocument/2006/relationships/image" Target="../media/image4.png"/><Relationship Id="rId16" Type="http://schemas.openxmlformats.org/officeDocument/2006/relationships/image" Target="../media/image54.jpeg"/><Relationship Id="rId20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53.jpeg"/><Relationship Id="rId10" Type="http://schemas.openxmlformats.org/officeDocument/2006/relationships/image" Target="../media/image14.png"/><Relationship Id="rId19" Type="http://schemas.openxmlformats.org/officeDocument/2006/relationships/image" Target="../media/image61.jpeg"/><Relationship Id="rId4" Type="http://schemas.openxmlformats.org/officeDocument/2006/relationships/image" Target="../media/image48.png"/><Relationship Id="rId9" Type="http://schemas.openxmlformats.org/officeDocument/2006/relationships/image" Target="../media/image21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18" Type="http://schemas.openxmlformats.org/officeDocument/2006/relationships/image" Target="../media/image64.jpeg"/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12" Type="http://schemas.openxmlformats.org/officeDocument/2006/relationships/image" Target="../media/image49.png"/><Relationship Id="rId17" Type="http://schemas.openxmlformats.org/officeDocument/2006/relationships/image" Target="../media/image63.jpeg"/><Relationship Id="rId2" Type="http://schemas.openxmlformats.org/officeDocument/2006/relationships/image" Target="../media/image4.png"/><Relationship Id="rId16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53.jpeg"/><Relationship Id="rId10" Type="http://schemas.openxmlformats.org/officeDocument/2006/relationships/image" Target="../media/image14.png"/><Relationship Id="rId19" Type="http://schemas.openxmlformats.org/officeDocument/2006/relationships/image" Target="../media/image65.jpeg"/><Relationship Id="rId4" Type="http://schemas.openxmlformats.org/officeDocument/2006/relationships/image" Target="../media/image48.png"/><Relationship Id="rId9" Type="http://schemas.openxmlformats.org/officeDocument/2006/relationships/image" Target="../media/image21.pn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18" Type="http://schemas.openxmlformats.org/officeDocument/2006/relationships/image" Target="../media/image68.png"/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12" Type="http://schemas.openxmlformats.org/officeDocument/2006/relationships/image" Target="../media/image49.png"/><Relationship Id="rId17" Type="http://schemas.openxmlformats.org/officeDocument/2006/relationships/image" Target="../media/image67.jpeg"/><Relationship Id="rId2" Type="http://schemas.openxmlformats.org/officeDocument/2006/relationships/image" Target="../media/image4.pn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53.jpeg"/><Relationship Id="rId10" Type="http://schemas.openxmlformats.org/officeDocument/2006/relationships/image" Target="../media/image14.png"/><Relationship Id="rId4" Type="http://schemas.openxmlformats.org/officeDocument/2006/relationships/image" Target="../media/image48.png"/><Relationship Id="rId9" Type="http://schemas.openxmlformats.org/officeDocument/2006/relationships/image" Target="../media/image2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bject 2"/>
          <p:cNvSpPr txBox="1"/>
          <p:nvPr/>
        </p:nvSpPr>
        <p:spPr>
          <a:xfrm>
            <a:off x="13608050" y="995680"/>
            <a:ext cx="2274570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9FAD8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2019036112</a:t>
            </a:r>
          </a:p>
          <a:p>
            <a:pPr>
              <a:defRPr>
                <a:solidFill>
                  <a:srgbClr val="9FAD8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김은총</a:t>
            </a:r>
          </a:p>
        </p:txBody>
      </p:sp>
      <p:sp>
        <p:nvSpPr>
          <p:cNvPr id="95" name="Object 6"/>
          <p:cNvSpPr txBox="1"/>
          <p:nvPr/>
        </p:nvSpPr>
        <p:spPr>
          <a:xfrm>
            <a:off x="15737840" y="995680"/>
            <a:ext cx="2274570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9FAD8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2019036123</a:t>
            </a:r>
          </a:p>
          <a:p>
            <a:pPr>
              <a:defRPr>
                <a:solidFill>
                  <a:srgbClr val="9FAD8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안윤우</a:t>
            </a:r>
          </a:p>
        </p:txBody>
      </p:sp>
      <p:pic>
        <p:nvPicPr>
          <p:cNvPr id="96" name="Object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455" y="748665"/>
            <a:ext cx="174625" cy="24701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Object 10"/>
          <p:cNvSpPr txBox="1"/>
          <p:nvPr/>
        </p:nvSpPr>
        <p:spPr>
          <a:xfrm>
            <a:off x="1671320" y="2947035"/>
            <a:ext cx="14670405" cy="1183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200" spc="-200">
                <a:solidFill>
                  <a:srgbClr val="FFFFFF"/>
                </a:solidFill>
                <a:latin typeface="FRINCO"/>
                <a:ea typeface="FRINCO"/>
                <a:cs typeface="FRINCO"/>
                <a:sym typeface="FRINCO"/>
              </a:defRPr>
            </a:lvl1pPr>
          </a:lstStyle>
          <a:p>
            <a:r>
              <a:t>Smart Farm</a:t>
            </a:r>
          </a:p>
        </p:txBody>
      </p:sp>
      <p:sp>
        <p:nvSpPr>
          <p:cNvPr id="98" name="Object 11"/>
          <p:cNvSpPr txBox="1">
            <a:spLocks/>
          </p:cNvSpPr>
          <p:nvPr/>
        </p:nvSpPr>
        <p:spPr>
          <a:xfrm>
            <a:off x="1054735" y="3293110"/>
            <a:ext cx="24826595" cy="316801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7200" spc="-190">
                <a:solidFill>
                  <a:srgbClr val="C5D6B1"/>
                </a:solidFill>
                <a:latin typeface="FRINCO" charset="0"/>
                <a:ea typeface="FRINCO" charset="0"/>
                <a:cs typeface="FRINCO" charset="0"/>
              </a:defRPr>
            </a:pPr>
            <a:r>
              <a:rPr sz="10000">
                <a:solidFill>
                  <a:srgbClr val="7DCD00"/>
                </a:solidFill>
              </a:rPr>
              <a:t>Remote control using </a:t>
            </a:r>
            <a:endParaRPr lang="ko-KR" altLang="en-US" sz="10000">
              <a:solidFill>
                <a:srgbClr val="7DCD00"/>
              </a:solidFill>
            </a:endParaRPr>
          </a:p>
          <a:p>
            <a:pPr marL="0" indent="0" latinLnBrk="0">
              <a:buFontTx/>
              <a:buNone/>
              <a:defRPr sz="7200" spc="-190">
                <a:solidFill>
                  <a:srgbClr val="C5D6B1"/>
                </a:solidFill>
                <a:latin typeface="FRINCO" charset="0"/>
                <a:ea typeface="FRINCO" charset="0"/>
                <a:cs typeface="FRINCO" charset="0"/>
              </a:defRPr>
            </a:pPr>
            <a:r>
              <a:rPr sz="10000">
                <a:solidFill>
                  <a:srgbClr val="7DCD00"/>
                </a:solidFill>
              </a:rPr>
              <a:t>BLUETOOTH SMART FARM</a:t>
            </a:r>
            <a:endParaRPr lang="ko-KR" altLang="en-US" sz="10000">
              <a:solidFill>
                <a:srgbClr val="7DCD00"/>
              </a:solidFill>
            </a:endParaRPr>
          </a:p>
        </p:txBody>
      </p:sp>
      <p:pic>
        <p:nvPicPr>
          <p:cNvPr id="99" name="Object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" y="2197100"/>
            <a:ext cx="1219835" cy="2959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Object 15"/>
          <p:cNvSpPr txBox="1"/>
          <p:nvPr/>
        </p:nvSpPr>
        <p:spPr>
          <a:xfrm>
            <a:off x="1746885" y="6840220"/>
            <a:ext cx="13000355" cy="414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t>블루투스를 통한 스마트팜 원격제어</a:t>
            </a:r>
          </a:p>
        </p:txBody>
      </p:sp>
      <p:grpSp>
        <p:nvGrpSpPr>
          <p:cNvPr id="103" name="그룹 1004"/>
          <p:cNvGrpSpPr/>
          <p:nvPr/>
        </p:nvGrpSpPr>
        <p:grpSpPr>
          <a:xfrm>
            <a:off x="14199235" y="8417560"/>
            <a:ext cx="5001895" cy="1023620"/>
            <a:chOff x="14199235" y="8417560"/>
            <a:chExt cx="5001895" cy="1023620"/>
          </a:xfrm>
        </p:grpSpPr>
        <p:sp>
          <p:nvSpPr>
            <p:cNvPr id="101" name="Object 17"/>
            <p:cNvSpPr txBox="1"/>
            <p:nvPr/>
          </p:nvSpPr>
          <p:spPr>
            <a:xfrm>
              <a:off x="14628495" y="8417560"/>
              <a:ext cx="4572635" cy="1023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000" spc="200">
                  <a:solidFill>
                    <a:srgbClr val="9FAD8E"/>
                  </a:solidFill>
                  <a:latin typeface="Noto Sans CJK KR Bold"/>
                  <a:ea typeface="Noto Sans CJK KR Bold"/>
                  <a:cs typeface="Noto Sans CJK KR Bold"/>
                  <a:sym typeface="Noto Sans CJK KR Bold"/>
                </a:defRPr>
              </a:pPr>
              <a:r>
                <a:t>충북대학교</a:t>
              </a:r>
            </a:p>
            <a:p>
              <a:pPr>
                <a:defRPr sz="2000" spc="200">
                  <a:solidFill>
                    <a:srgbClr val="9FAD8E"/>
                  </a:solidFill>
                  <a:latin typeface="Noto Sans CJK KR Bold"/>
                  <a:ea typeface="Noto Sans CJK KR Bold"/>
                  <a:cs typeface="Noto Sans CJK KR Bold"/>
                  <a:sym typeface="Noto Sans CJK KR Bold"/>
                </a:defRPr>
              </a:pPr>
              <a:r>
                <a:t>정보통신공학부</a:t>
              </a:r>
            </a:p>
            <a:p>
              <a:pPr>
                <a:defRPr sz="2000" spc="200">
                  <a:solidFill>
                    <a:srgbClr val="9FAD8E"/>
                  </a:solidFill>
                  <a:latin typeface="Noto Sans CJK KR Bold"/>
                  <a:ea typeface="Noto Sans CJK KR Bold"/>
                  <a:cs typeface="Noto Sans CJK KR Bold"/>
                  <a:sym typeface="Noto Sans CJK KR Bold"/>
                </a:defRPr>
              </a:pPr>
              <a:r>
                <a:t>캡스톤 디자인 발표자료</a:t>
              </a:r>
            </a:p>
          </p:txBody>
        </p:sp>
        <p:pic>
          <p:nvPicPr>
            <p:cNvPr id="102" name="Object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99235" y="8437880"/>
              <a:ext cx="298450" cy="33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4" name="Object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715" y="748665"/>
            <a:ext cx="174625" cy="24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그룹 1001"/>
          <p:cNvGrpSpPr/>
          <p:nvPr/>
        </p:nvGrpSpPr>
        <p:grpSpPr>
          <a:xfrm>
            <a:off x="-1083945" y="2863215"/>
            <a:ext cx="8417560" cy="5701665"/>
            <a:chOff x="-1083945" y="2863215"/>
            <a:chExt cx="8417560" cy="5701665"/>
          </a:xfrm>
        </p:grpSpPr>
        <p:pic>
          <p:nvPicPr>
            <p:cNvPr id="413" name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500000">
              <a:off x="2719705" y="3908425"/>
              <a:ext cx="3656965" cy="38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4" name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580000">
              <a:off x="3060065" y="4846320"/>
              <a:ext cx="3757295" cy="38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5" name="Object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8980" y="5655945"/>
              <a:ext cx="4064635" cy="38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6" name="Object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40000">
              <a:off x="2637790" y="7479030"/>
              <a:ext cx="3757295" cy="38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Object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20000">
              <a:off x="3034665" y="6567805"/>
              <a:ext cx="3778885" cy="38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Object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083945" y="3062605"/>
              <a:ext cx="5299710" cy="52997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Object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1775" y="3919220"/>
              <a:ext cx="3596005" cy="3585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Object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4270" y="4304030"/>
              <a:ext cx="269875" cy="269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Object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67125" y="6897370"/>
              <a:ext cx="269875" cy="269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2" name="Object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36695" y="5528310"/>
              <a:ext cx="269875" cy="269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3" name="Object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50335" y="4984750"/>
              <a:ext cx="269875" cy="269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4" name="Object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5890" y="6190615"/>
              <a:ext cx="269875" cy="269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5" name="Object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3608070" y="5592445"/>
              <a:ext cx="194310" cy="16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6" name="Object 4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4320000">
              <a:off x="3537585" y="5182235"/>
              <a:ext cx="194310" cy="16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7" name="Object 4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3660000">
              <a:off x="3386455" y="4600575"/>
              <a:ext cx="194310" cy="16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8" name="Object 4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7280000">
              <a:off x="3556000" y="6106160"/>
              <a:ext cx="194310" cy="16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9" name="Object 5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7940000">
              <a:off x="3300730" y="6669405"/>
              <a:ext cx="194310" cy="164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31" name="Object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255395" y="-25400"/>
            <a:ext cx="2963609" cy="1058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Object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26060" y="-254000"/>
            <a:ext cx="1638935" cy="1053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Object 6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9705" y="4407535"/>
            <a:ext cx="1758950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Object 6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Object 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Object 7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Object 73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작품 개요</a:t>
            </a:r>
          </a:p>
        </p:txBody>
      </p:sp>
      <p:sp>
        <p:nvSpPr>
          <p:cNvPr id="438" name="Object 74"/>
          <p:cNvSpPr txBox="1"/>
          <p:nvPr/>
        </p:nvSpPr>
        <p:spPr>
          <a:xfrm>
            <a:off x="-325120" y="282130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개발 목표</a:t>
            </a:r>
          </a:p>
        </p:txBody>
      </p:sp>
      <p:sp>
        <p:nvSpPr>
          <p:cNvPr id="439" name="Object 75"/>
          <p:cNvSpPr txBox="1"/>
          <p:nvPr/>
        </p:nvSpPr>
        <p:spPr>
          <a:xfrm>
            <a:off x="-325120" y="39452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결과물 보고</a:t>
            </a:r>
          </a:p>
        </p:txBody>
      </p:sp>
      <p:sp>
        <p:nvSpPr>
          <p:cNvPr id="440" name="Object 76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주요 사용 코드</a:t>
            </a:r>
          </a:p>
        </p:txBody>
      </p:sp>
      <p:sp>
        <p:nvSpPr>
          <p:cNvPr id="441" name="Object 77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442" name="Object 78"/>
          <p:cNvSpPr txBox="1"/>
          <p:nvPr/>
        </p:nvSpPr>
        <p:spPr>
          <a:xfrm>
            <a:off x="-325120" y="7429207"/>
            <a:ext cx="206121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부품 소스 해석</a:t>
            </a:r>
          </a:p>
        </p:txBody>
      </p:sp>
      <p:sp>
        <p:nvSpPr>
          <p:cNvPr id="443" name="Object 79"/>
          <p:cNvSpPr txBox="1"/>
          <p:nvPr/>
        </p:nvSpPr>
        <p:spPr>
          <a:xfrm>
            <a:off x="-325120" y="85553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444" name="Object 8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Object 8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Object 8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0380" y="3430905"/>
            <a:ext cx="415290" cy="45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Object 8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Object 92"/>
          <p:cNvSpPr txBox="1"/>
          <p:nvPr/>
        </p:nvSpPr>
        <p:spPr>
          <a:xfrm>
            <a:off x="2906077" y="626576"/>
            <a:ext cx="820991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800">
                <a:solidFill>
                  <a:srgbClr val="3A3A3A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</a:lstStyle>
          <a:p>
            <a:r>
              <a:rPr sz="3600" dirty="0" err="1"/>
              <a:t>주요</a:t>
            </a:r>
            <a:r>
              <a:rPr sz="3600" dirty="0"/>
              <a:t> </a:t>
            </a:r>
            <a:r>
              <a:rPr sz="3600" dirty="0" err="1"/>
              <a:t>사용</a:t>
            </a:r>
            <a:r>
              <a:rPr sz="3600" dirty="0"/>
              <a:t> </a:t>
            </a:r>
            <a:r>
              <a:rPr sz="3600" dirty="0" err="1"/>
              <a:t>코드</a:t>
            </a:r>
            <a:endParaRPr sz="3600" dirty="0"/>
          </a:p>
        </p:txBody>
      </p:sp>
      <p:sp>
        <p:nvSpPr>
          <p:cNvPr id="449" name="Object 93"/>
          <p:cNvSpPr txBox="1"/>
          <p:nvPr/>
        </p:nvSpPr>
        <p:spPr>
          <a:xfrm>
            <a:off x="2903413" y="1345971"/>
            <a:ext cx="5207000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스마트팜 센서에 사용된 주요 코드를 설명합니다.</a:t>
            </a:r>
          </a:p>
        </p:txBody>
      </p:sp>
      <p:pic>
        <p:nvPicPr>
          <p:cNvPr id="450" name="Object 9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33795" y="2150745"/>
            <a:ext cx="9873615" cy="1111885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ject 97"/>
          <p:cNvSpPr txBox="1"/>
          <p:nvPr/>
        </p:nvSpPr>
        <p:spPr>
          <a:xfrm>
            <a:off x="9366250" y="2434590"/>
            <a:ext cx="788543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en-US" altLang="ko-KR" dirty="0"/>
              <a:t>#include "</a:t>
            </a:r>
            <a:r>
              <a:rPr lang="en-US" altLang="ko-KR" dirty="0" err="1"/>
              <a:t>DHT.h</a:t>
            </a:r>
            <a:r>
              <a:rPr lang="en-US" altLang="ko-KR" dirty="0"/>
              <a:t>"</a:t>
            </a:r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en-US" dirty="0"/>
              <a:t>DHT11 </a:t>
            </a:r>
            <a:r>
              <a:rPr lang="ko-KR" altLang="en-US" dirty="0" err="1"/>
              <a:t>온습도</a:t>
            </a:r>
            <a:r>
              <a:rPr lang="ko-KR" altLang="en-US" dirty="0"/>
              <a:t> 센서를 사용하기 위해 </a:t>
            </a:r>
            <a:r>
              <a:rPr lang="en-US" altLang="ko-KR" dirty="0"/>
              <a:t>DHT </a:t>
            </a:r>
            <a:r>
              <a:rPr lang="ko-KR" altLang="en-US" dirty="0"/>
              <a:t>라이브러리를 불러오기 위해</a:t>
            </a:r>
            <a:endParaRPr lang="en-US" altLang="ko-KR" dirty="0"/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ko-KR" altLang="en-US" dirty="0"/>
              <a:t>사용합니다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52" name="Object 98"/>
          <p:cNvSpPr txBox="1"/>
          <p:nvPr/>
        </p:nvSpPr>
        <p:spPr>
          <a:xfrm>
            <a:off x="7094855" y="2434590"/>
            <a:ext cx="3611245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68A3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rPr lang="en-US" dirty="0"/>
              <a:t>"</a:t>
            </a:r>
            <a:r>
              <a:rPr lang="en-US" dirty="0" err="1"/>
              <a:t>DHT.h</a:t>
            </a:r>
            <a:r>
              <a:rPr lang="en-US" dirty="0"/>
              <a:t>"</a:t>
            </a:r>
            <a:endParaRPr dirty="0"/>
          </a:p>
        </p:txBody>
      </p:sp>
      <p:pic>
        <p:nvPicPr>
          <p:cNvPr id="453" name="Object 9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009495" y="2288540"/>
            <a:ext cx="957580" cy="8121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6" name="그룹 1031"/>
          <p:cNvGrpSpPr/>
          <p:nvPr/>
        </p:nvGrpSpPr>
        <p:grpSpPr>
          <a:xfrm>
            <a:off x="5684520" y="2254250"/>
            <a:ext cx="1264920" cy="836930"/>
            <a:chOff x="5684520" y="2254250"/>
            <a:chExt cx="1264920" cy="836930"/>
          </a:xfrm>
        </p:grpSpPr>
        <p:pic>
          <p:nvPicPr>
            <p:cNvPr id="454" name="Object 10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90260" y="2254250"/>
              <a:ext cx="853440" cy="836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5" name="Object 106"/>
            <p:cNvSpPr txBox="1"/>
            <p:nvPr/>
          </p:nvSpPr>
          <p:spPr>
            <a:xfrm>
              <a:off x="5684520" y="2400935"/>
              <a:ext cx="1264920" cy="561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100" spc="-200">
                  <a:solidFill>
                    <a:srgbClr val="FFFFFF"/>
                  </a:solidFill>
                  <a:latin typeface="Trirong"/>
                  <a:ea typeface="Trirong"/>
                  <a:cs typeface="Trirong"/>
                  <a:sym typeface="Trirong"/>
                </a:defRPr>
              </a:lvl1pPr>
            </a:lstStyle>
            <a:p>
              <a:r>
                <a:t>01</a:t>
              </a:r>
            </a:p>
          </p:txBody>
        </p:sp>
      </p:grpSp>
      <p:pic>
        <p:nvPicPr>
          <p:cNvPr id="457" name="Object 10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9905" y="3653790"/>
            <a:ext cx="9870440" cy="1111885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Object 111"/>
          <p:cNvSpPr txBox="1"/>
          <p:nvPr/>
        </p:nvSpPr>
        <p:spPr>
          <a:xfrm>
            <a:off x="10173652" y="3827800"/>
            <a:ext cx="788543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en-US" dirty="0"/>
              <a:t>#include &lt;Adafruit_MLX90614.h&gt;</a:t>
            </a:r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ko-KR" altLang="en-US" dirty="0"/>
              <a:t>적외선 온도센서 라이브러리를 불러오기 위해 사용합니다</a:t>
            </a:r>
            <a:r>
              <a:rPr lang="en-US" altLang="ko-KR" dirty="0"/>
              <a:t>.</a:t>
            </a:r>
          </a:p>
        </p:txBody>
      </p:sp>
      <p:sp>
        <p:nvSpPr>
          <p:cNvPr id="459" name="Object 112"/>
          <p:cNvSpPr txBox="1"/>
          <p:nvPr/>
        </p:nvSpPr>
        <p:spPr>
          <a:xfrm>
            <a:off x="7721600" y="3937000"/>
            <a:ext cx="3611245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9595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rPr lang="en-US" dirty="0"/>
              <a:t>&lt;Adafruit_MLX90614.h&gt;</a:t>
            </a:r>
            <a:endParaRPr dirty="0"/>
          </a:p>
        </p:txBody>
      </p:sp>
      <p:grpSp>
        <p:nvGrpSpPr>
          <p:cNvPr id="462" name="그룹 1034"/>
          <p:cNvGrpSpPr/>
          <p:nvPr/>
        </p:nvGrpSpPr>
        <p:grpSpPr>
          <a:xfrm>
            <a:off x="6382385" y="3755390"/>
            <a:ext cx="1264920" cy="836930"/>
            <a:chOff x="6382385" y="3755390"/>
            <a:chExt cx="1264920" cy="836930"/>
          </a:xfrm>
        </p:grpSpPr>
        <p:pic>
          <p:nvPicPr>
            <p:cNvPr id="460" name="Object 11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588125" y="3755390"/>
              <a:ext cx="853440" cy="836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1" name="Object 117"/>
            <p:cNvSpPr txBox="1"/>
            <p:nvPr/>
          </p:nvSpPr>
          <p:spPr>
            <a:xfrm>
              <a:off x="6382385" y="3902710"/>
              <a:ext cx="1264920" cy="561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100" spc="-200">
                  <a:solidFill>
                    <a:srgbClr val="FFFFFF"/>
                  </a:solidFill>
                  <a:latin typeface="Trirong"/>
                  <a:ea typeface="Trirong"/>
                  <a:cs typeface="Trirong"/>
                  <a:sym typeface="Trirong"/>
                </a:defRPr>
              </a:lvl1pPr>
            </a:lstStyle>
            <a:p>
              <a:r>
                <a:t>02</a:t>
              </a:r>
            </a:p>
          </p:txBody>
        </p:sp>
      </p:grpSp>
      <p:pic>
        <p:nvPicPr>
          <p:cNvPr id="463" name="Object 11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06970" y="5156200"/>
            <a:ext cx="9855200" cy="1111885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Object 122"/>
          <p:cNvSpPr txBox="1"/>
          <p:nvPr/>
        </p:nvSpPr>
        <p:spPr>
          <a:xfrm>
            <a:off x="10696575" y="5439410"/>
            <a:ext cx="788543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en-US" dirty="0"/>
              <a:t>float t = </a:t>
            </a:r>
            <a:r>
              <a:rPr lang="en-US" dirty="0" err="1"/>
              <a:t>dht.readTemperature</a:t>
            </a:r>
            <a:r>
              <a:rPr lang="en-US" dirty="0"/>
              <a:t>();</a:t>
            </a:r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ko-KR" altLang="en-US" dirty="0"/>
              <a:t>라는 변수에 </a:t>
            </a:r>
            <a:r>
              <a:rPr lang="en-US" altLang="ko-KR" dirty="0" err="1"/>
              <a:t>dht</a:t>
            </a:r>
            <a:r>
              <a:rPr lang="ko-KR" altLang="en-US" dirty="0"/>
              <a:t>라이브러리에 있는 </a:t>
            </a:r>
            <a:r>
              <a:rPr lang="en-US" altLang="ko-KR" dirty="0" err="1"/>
              <a:t>readTemperature</a:t>
            </a:r>
            <a:r>
              <a:rPr lang="en-US" altLang="ko-KR" dirty="0"/>
              <a:t>();</a:t>
            </a:r>
            <a:r>
              <a:rPr lang="ko-KR" altLang="en-US" dirty="0"/>
              <a:t> 함수가 읽어온</a:t>
            </a:r>
            <a:endParaRPr lang="en-US" altLang="ko-KR" dirty="0"/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ko-KR" altLang="en-US" dirty="0"/>
              <a:t>값을 넣으라는 뜻입니다</a:t>
            </a:r>
            <a:r>
              <a:rPr lang="en-US" altLang="ko-KR" dirty="0"/>
              <a:t>.</a:t>
            </a:r>
          </a:p>
        </p:txBody>
      </p:sp>
      <p:sp>
        <p:nvSpPr>
          <p:cNvPr id="465" name="Object 123"/>
          <p:cNvSpPr txBox="1"/>
          <p:nvPr/>
        </p:nvSpPr>
        <p:spPr>
          <a:xfrm>
            <a:off x="8368030" y="5439410"/>
            <a:ext cx="3611245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68A3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rPr lang="en-US" dirty="0" err="1"/>
              <a:t>dht.readTemperature</a:t>
            </a:r>
            <a:r>
              <a:rPr lang="en-US" dirty="0"/>
              <a:t>();</a:t>
            </a:r>
            <a:endParaRPr dirty="0"/>
          </a:p>
        </p:txBody>
      </p:sp>
      <p:grpSp>
        <p:nvGrpSpPr>
          <p:cNvPr id="468" name="그룹 1037"/>
          <p:cNvGrpSpPr/>
          <p:nvPr/>
        </p:nvGrpSpPr>
        <p:grpSpPr>
          <a:xfrm>
            <a:off x="7011035" y="5256530"/>
            <a:ext cx="1264920" cy="836930"/>
            <a:chOff x="7011035" y="5256530"/>
            <a:chExt cx="1264920" cy="836930"/>
          </a:xfrm>
        </p:grpSpPr>
        <p:pic>
          <p:nvPicPr>
            <p:cNvPr id="466" name="Object 125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216775" y="5256530"/>
              <a:ext cx="853440" cy="836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7" name="Object 128"/>
            <p:cNvSpPr txBox="1"/>
            <p:nvPr/>
          </p:nvSpPr>
          <p:spPr>
            <a:xfrm>
              <a:off x="7011035" y="5403215"/>
              <a:ext cx="1264920" cy="561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100" spc="-200">
                  <a:solidFill>
                    <a:srgbClr val="FFFFFF"/>
                  </a:solidFill>
                  <a:latin typeface="Trirong"/>
                  <a:ea typeface="Trirong"/>
                  <a:cs typeface="Trirong"/>
                  <a:sym typeface="Trirong"/>
                </a:defRPr>
              </a:lvl1pPr>
            </a:lstStyle>
            <a:p>
              <a:r>
                <a:t>03</a:t>
              </a:r>
            </a:p>
          </p:txBody>
        </p:sp>
      </p:grpSp>
      <p:pic>
        <p:nvPicPr>
          <p:cNvPr id="469" name="Object 1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9905" y="6658610"/>
            <a:ext cx="9870440" cy="1111885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Object 133"/>
          <p:cNvSpPr txBox="1"/>
          <p:nvPr/>
        </p:nvSpPr>
        <p:spPr>
          <a:xfrm>
            <a:off x="9065177" y="6859628"/>
            <a:ext cx="788543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en-US" dirty="0" err="1"/>
              <a:t>bt.write</a:t>
            </a:r>
            <a:r>
              <a:rPr lang="en-US" dirty="0"/>
              <a:t>(</a:t>
            </a:r>
            <a:r>
              <a:rPr lang="en-US" dirty="0" err="1"/>
              <a:t>msg.c_str</a:t>
            </a:r>
            <a:r>
              <a:rPr lang="en-US" dirty="0"/>
              <a:t>());</a:t>
            </a:r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en-US" altLang="ko-KR" dirty="0"/>
              <a:t>msg</a:t>
            </a:r>
            <a:r>
              <a:rPr lang="ko-KR" altLang="en-US" dirty="0"/>
              <a:t>는 문자열의 시작 </a:t>
            </a:r>
            <a:r>
              <a:rPr lang="ko-KR" altLang="en-US" dirty="0" err="1"/>
              <a:t>주소값을</a:t>
            </a:r>
            <a:r>
              <a:rPr lang="ko-KR" altLang="en-US" dirty="0"/>
              <a:t> 리턴</a:t>
            </a:r>
            <a:r>
              <a:rPr lang="en-US" altLang="ko-KR" dirty="0"/>
              <a:t>,NULL</a:t>
            </a:r>
            <a:r>
              <a:rPr lang="ko-KR" altLang="en-US" dirty="0"/>
              <a:t>을 포함해 </a:t>
            </a:r>
            <a:r>
              <a:rPr lang="en-US" altLang="ko-KR" dirty="0"/>
              <a:t>C </a:t>
            </a:r>
            <a:r>
              <a:rPr lang="ko-KR" altLang="en-US" dirty="0"/>
              <a:t>스타일로 문자열을 반환합니다</a:t>
            </a:r>
            <a:r>
              <a:rPr lang="en-US" altLang="ko-KR" dirty="0"/>
              <a:t>.</a:t>
            </a:r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ko-KR" altLang="en-US" dirty="0"/>
              <a:t>원본 </a:t>
            </a:r>
            <a:r>
              <a:rPr lang="en-US" altLang="ko-KR" dirty="0"/>
              <a:t>String</a:t>
            </a:r>
            <a:r>
              <a:rPr lang="ko-KR" altLang="en-US" dirty="0"/>
              <a:t>에 대상 </a:t>
            </a:r>
            <a:r>
              <a:rPr lang="en-US" altLang="ko-KR" dirty="0"/>
              <a:t>String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문자열을 접근할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71" name="Object 134"/>
          <p:cNvSpPr txBox="1"/>
          <p:nvPr/>
        </p:nvSpPr>
        <p:spPr>
          <a:xfrm>
            <a:off x="7721600" y="6945630"/>
            <a:ext cx="3611245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9595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rPr lang="en-US" dirty="0" err="1"/>
              <a:t>msg.c_str</a:t>
            </a:r>
            <a:r>
              <a:rPr lang="en-US" dirty="0"/>
              <a:t>()</a:t>
            </a:r>
            <a:endParaRPr dirty="0"/>
          </a:p>
        </p:txBody>
      </p:sp>
      <p:grpSp>
        <p:nvGrpSpPr>
          <p:cNvPr id="474" name="그룹 1040"/>
          <p:cNvGrpSpPr/>
          <p:nvPr/>
        </p:nvGrpSpPr>
        <p:grpSpPr>
          <a:xfrm>
            <a:off x="6382385" y="6758305"/>
            <a:ext cx="1264920" cy="836930"/>
            <a:chOff x="6382385" y="6758305"/>
            <a:chExt cx="1264920" cy="836930"/>
          </a:xfrm>
        </p:grpSpPr>
        <p:pic>
          <p:nvPicPr>
            <p:cNvPr id="472" name="Object 136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588125" y="6758305"/>
              <a:ext cx="853440" cy="836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3" name="Object 139"/>
            <p:cNvSpPr txBox="1"/>
            <p:nvPr/>
          </p:nvSpPr>
          <p:spPr>
            <a:xfrm>
              <a:off x="6382385" y="6904990"/>
              <a:ext cx="1264920" cy="561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100" spc="-200">
                  <a:solidFill>
                    <a:srgbClr val="FFFFFF"/>
                  </a:solidFill>
                  <a:latin typeface="Trirong"/>
                  <a:ea typeface="Trirong"/>
                  <a:cs typeface="Trirong"/>
                  <a:sym typeface="Trirong"/>
                </a:defRPr>
              </a:lvl1pPr>
            </a:lstStyle>
            <a:p>
              <a:r>
                <a:t>04</a:t>
              </a:r>
            </a:p>
          </p:txBody>
        </p:sp>
      </p:grpSp>
      <p:pic>
        <p:nvPicPr>
          <p:cNvPr id="475" name="Object 1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33795" y="8161655"/>
            <a:ext cx="9873615" cy="1111885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Object 144"/>
          <p:cNvSpPr txBox="1"/>
          <p:nvPr/>
        </p:nvSpPr>
        <p:spPr>
          <a:xfrm>
            <a:off x="9366250" y="8444865"/>
            <a:ext cx="788543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en-US" dirty="0" err="1"/>
              <a:t>servo.write</a:t>
            </a:r>
            <a:r>
              <a:rPr lang="en-US" dirty="0"/>
              <a:t>(60);</a:t>
            </a:r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lang="ko-KR" altLang="en-US" dirty="0" err="1"/>
              <a:t>서보모터의</a:t>
            </a:r>
            <a:r>
              <a:rPr lang="ko-KR" altLang="en-US" dirty="0"/>
              <a:t> 각도를 설정하여 문을 열고 닫습니다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77" name="Object 145"/>
          <p:cNvSpPr txBox="1"/>
          <p:nvPr/>
        </p:nvSpPr>
        <p:spPr>
          <a:xfrm>
            <a:off x="7094855" y="8416290"/>
            <a:ext cx="3611245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68A3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rPr lang="en-US" dirty="0" err="1"/>
              <a:t>servo.attach</a:t>
            </a:r>
            <a:r>
              <a:rPr lang="en-US" dirty="0"/>
              <a:t>(serv); </a:t>
            </a:r>
            <a:endParaRPr dirty="0"/>
          </a:p>
        </p:txBody>
      </p:sp>
      <p:grpSp>
        <p:nvGrpSpPr>
          <p:cNvPr id="480" name="그룹 1043"/>
          <p:cNvGrpSpPr/>
          <p:nvPr/>
        </p:nvGrpSpPr>
        <p:grpSpPr>
          <a:xfrm>
            <a:off x="5684520" y="8241030"/>
            <a:ext cx="1264920" cy="836930"/>
            <a:chOff x="5684520" y="8241030"/>
            <a:chExt cx="1264920" cy="836930"/>
          </a:xfrm>
        </p:grpSpPr>
        <p:pic>
          <p:nvPicPr>
            <p:cNvPr id="478" name="Object 147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90260" y="8241030"/>
              <a:ext cx="853440" cy="836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9" name="Object 150"/>
            <p:cNvSpPr txBox="1"/>
            <p:nvPr/>
          </p:nvSpPr>
          <p:spPr>
            <a:xfrm>
              <a:off x="5684520" y="8388350"/>
              <a:ext cx="1264920" cy="561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100" spc="-200">
                  <a:solidFill>
                    <a:srgbClr val="FFFFFF"/>
                  </a:solidFill>
                  <a:latin typeface="Trirong"/>
                  <a:ea typeface="Trirong"/>
                  <a:cs typeface="Trirong"/>
                  <a:sym typeface="Trirong"/>
                </a:defRPr>
              </a:lvl1pPr>
            </a:lstStyle>
            <a:p>
              <a:r>
                <a:t>05</a:t>
              </a:r>
            </a:p>
          </p:txBody>
        </p:sp>
      </p:grpSp>
      <p:pic>
        <p:nvPicPr>
          <p:cNvPr id="481" name="Object 15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595600" y="3842385"/>
            <a:ext cx="742315" cy="720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Object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354425" y="5297805"/>
            <a:ext cx="626110" cy="77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Object 15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522575" y="6722110"/>
            <a:ext cx="970280" cy="970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Object 16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126335" y="8340090"/>
            <a:ext cx="619760" cy="728345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Object 5">
            <a:extLst>
              <a:ext uri="{FF2B5EF4-FFF2-40B4-BE49-F238E27FC236}">
                <a16:creationId xmlns:a16="http://schemas.microsoft.com/office/drawing/2014/main" id="{045AD671-2025-C67C-667F-49DA2EC8569E}"/>
              </a:ext>
            </a:extLst>
          </p:cNvPr>
          <p:cNvSpPr txBox="1">
            <a:spLocks/>
          </p:cNvSpPr>
          <p:nvPr/>
        </p:nvSpPr>
        <p:spPr>
          <a:xfrm>
            <a:off x="1848485" y="529590"/>
            <a:ext cx="1465580" cy="8610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000" u="sng"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/>
              <a:t>0</a:t>
            </a:r>
            <a:r>
              <a:rPr lang="en-US" dirty="0"/>
              <a:t>2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Object 5" descr="C:/Users/안진현/AppData/Roaming/PolarisOffice/ETemp/4656_20036560/image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50" y="5925185"/>
            <a:ext cx="18914110" cy="460057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88" name="Objec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755" y="-158750"/>
            <a:ext cx="1638935" cy="1053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Object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080" y="5563870"/>
            <a:ext cx="1830705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Object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Object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Object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Object 23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작품 개요</a:t>
            </a:r>
          </a:p>
        </p:txBody>
      </p:sp>
      <p:sp>
        <p:nvSpPr>
          <p:cNvPr id="494" name="Object 24"/>
          <p:cNvSpPr txBox="1"/>
          <p:nvPr/>
        </p:nvSpPr>
        <p:spPr>
          <a:xfrm>
            <a:off x="-325120" y="282130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개발 목표</a:t>
            </a:r>
          </a:p>
        </p:txBody>
      </p:sp>
      <p:sp>
        <p:nvSpPr>
          <p:cNvPr id="495" name="Object 25"/>
          <p:cNvSpPr txBox="1"/>
          <p:nvPr/>
        </p:nvSpPr>
        <p:spPr>
          <a:xfrm>
            <a:off x="-325120" y="39452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결과물 보고</a:t>
            </a:r>
          </a:p>
        </p:txBody>
      </p:sp>
      <p:sp>
        <p:nvSpPr>
          <p:cNvPr id="496" name="Object 26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주요 사용 코드</a:t>
            </a:r>
          </a:p>
        </p:txBody>
      </p:sp>
      <p:sp>
        <p:nvSpPr>
          <p:cNvPr id="497" name="Object 27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498" name="Object 28"/>
          <p:cNvSpPr txBox="1"/>
          <p:nvPr/>
        </p:nvSpPr>
        <p:spPr>
          <a:xfrm>
            <a:off x="-325120" y="7424420"/>
            <a:ext cx="2061210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부품 소스 해석</a:t>
            </a:r>
          </a:p>
        </p:txBody>
      </p:sp>
      <p:sp>
        <p:nvSpPr>
          <p:cNvPr id="499" name="Object 29"/>
          <p:cNvSpPr txBox="1"/>
          <p:nvPr/>
        </p:nvSpPr>
        <p:spPr>
          <a:xfrm>
            <a:off x="-325120" y="85553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500" name="Object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Object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Object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80" y="3430905"/>
            <a:ext cx="415290" cy="45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Object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Object 43"/>
          <p:cNvSpPr txBox="1">
            <a:spLocks/>
          </p:cNvSpPr>
          <p:nvPr/>
        </p:nvSpPr>
        <p:spPr>
          <a:xfrm>
            <a:off x="1750695" y="506095"/>
            <a:ext cx="1109345" cy="85407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000" u="sng"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/>
              <a:t>0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06" name="Object 44"/>
          <p:cNvSpPr txBox="1">
            <a:spLocks/>
          </p:cNvSpPr>
          <p:nvPr/>
        </p:nvSpPr>
        <p:spPr>
          <a:xfrm>
            <a:off x="1726565" y="6249670"/>
            <a:ext cx="16238220" cy="8610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rgbClr val="403322"/>
                </a:solidFill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5000" dirty="0"/>
              <a:t>DHT-11                         YL-69                             </a:t>
            </a:r>
            <a:r>
              <a:rPr lang="ko-KR" sz="5000" dirty="0" err="1"/>
              <a:t>CDS모듈</a:t>
            </a:r>
            <a:r>
              <a:rPr lang="ko-KR" sz="5000" dirty="0"/>
              <a:t>   </a:t>
            </a:r>
            <a:r>
              <a:rPr lang="ko-KR" sz="3600" dirty="0"/>
              <a:t>         </a:t>
            </a:r>
            <a:endParaRPr lang="ko-KR" altLang="en-US" sz="3600" dirty="0"/>
          </a:p>
        </p:txBody>
      </p:sp>
      <p:sp>
        <p:nvSpPr>
          <p:cNvPr id="507" name="Object 45"/>
          <p:cNvSpPr txBox="1">
            <a:spLocks/>
          </p:cNvSpPr>
          <p:nvPr/>
        </p:nvSpPr>
        <p:spPr>
          <a:xfrm>
            <a:off x="2771775" y="699135"/>
            <a:ext cx="12497435" cy="6457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33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3600" b="0"/>
              <a:t>사용 모듈</a:t>
            </a:r>
            <a:r>
              <a:rPr sz="3600"/>
              <a:t> </a:t>
            </a:r>
            <a:r>
              <a:rPr sz="3600" b="0">
                <a:latin typeface="NanumSquare" charset="0"/>
                <a:ea typeface="NanumSquare" charset="0"/>
                <a:cs typeface="NanumSquare" charset="0"/>
              </a:rPr>
              <a:t>Contents Module</a:t>
            </a:r>
            <a:endParaRPr lang="ko-KR" altLang="en-US" sz="3600" b="0">
              <a:latin typeface="NanumSquare" charset="0"/>
              <a:ea typeface="NanumSquare" charset="0"/>
              <a:cs typeface="NanumSquare" charset="0"/>
            </a:endParaRPr>
          </a:p>
        </p:txBody>
      </p:sp>
      <p:sp>
        <p:nvSpPr>
          <p:cNvPr id="508" name="Object 46"/>
          <p:cNvSpPr txBox="1">
            <a:spLocks/>
          </p:cNvSpPr>
          <p:nvPr/>
        </p:nvSpPr>
        <p:spPr>
          <a:xfrm>
            <a:off x="1582420" y="7256780"/>
            <a:ext cx="16658590" cy="193865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700">
                <a:solidFill>
                  <a:srgbClr val="595959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3000"/>
              <a:t>* </a:t>
            </a:r>
            <a:r>
              <a:rPr lang="ko-KR" sz="3000"/>
              <a:t>농장의 온.습도 측정 센서             </a:t>
            </a:r>
            <a:r>
              <a:rPr sz="3000"/>
              <a:t>*</a:t>
            </a:r>
            <a:r>
              <a:rPr lang="ko-KR" sz="3000"/>
              <a:t> 흙의 습도 측정 센서                       </a:t>
            </a:r>
            <a:r>
              <a:rPr sz="3000"/>
              <a:t>*</a:t>
            </a:r>
            <a:r>
              <a:rPr lang="ko-KR" sz="3000"/>
              <a:t> 농장 내 밝기 측정 센서</a:t>
            </a:r>
            <a:endParaRPr lang="ko-KR" altLang="en-US" sz="3000"/>
          </a:p>
          <a:p>
            <a:pPr marL="0" indent="0" latinLnBrk="0">
              <a:buFontTx/>
              <a:buNone/>
              <a:defRPr sz="1700">
                <a:solidFill>
                  <a:srgbClr val="595959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3000"/>
              <a:t>→</a:t>
            </a:r>
            <a:r>
              <a:rPr lang="ko-KR" sz="3000"/>
              <a:t> 대기의 온습도 측정에 사용       </a:t>
            </a:r>
            <a:r>
              <a:rPr sz="3000"/>
              <a:t>→</a:t>
            </a:r>
            <a:r>
              <a:rPr lang="ko-KR" sz="3000"/>
              <a:t> 워터펌프와 같이 사용                   </a:t>
            </a:r>
            <a:r>
              <a:rPr sz="3000"/>
              <a:t>→</a:t>
            </a:r>
            <a:r>
              <a:rPr lang="ko-KR" sz="3000"/>
              <a:t> 밝기에 따라 저항값이 변하는                                                                                                               </a:t>
            </a:r>
            <a:endParaRPr lang="ko-KR" altLang="en-US" sz="3000"/>
          </a:p>
          <a:p>
            <a:pPr marL="0" indent="0" latinLnBrk="0">
              <a:buFontTx/>
              <a:buNone/>
              <a:defRPr sz="1700">
                <a:solidFill>
                  <a:srgbClr val="D94925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3000"/>
              <a:t>→</a:t>
            </a:r>
            <a:r>
              <a:rPr lang="ko-KR" sz="3000"/>
              <a:t> 5V 사용,                                           </a:t>
            </a:r>
            <a:r>
              <a:rPr sz="3000"/>
              <a:t>→</a:t>
            </a:r>
            <a:r>
              <a:rPr lang="ko-KR" sz="3000"/>
              <a:t> 5V 사용,                                                   특징을 이용하여 측정</a:t>
            </a:r>
            <a:endParaRPr lang="ko-KR" altLang="en-US" sz="3000"/>
          </a:p>
          <a:p>
            <a:pPr marL="0" indent="0" latinLnBrk="0">
              <a:buFontTx/>
              <a:buNone/>
              <a:defRPr sz="1700">
                <a:solidFill>
                  <a:srgbClr val="D94925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lang="ko-KR" sz="3000"/>
              <a:t>     VCC.GND.D0 3PIN구성      </a:t>
            </a:r>
            <a:r>
              <a:rPr lang="ko-KR" sz="2400"/>
              <a:t>                     </a:t>
            </a:r>
            <a:r>
              <a:rPr lang="ko-KR" sz="3000"/>
              <a:t>VCC.GND.OUT 3PIN 구성</a:t>
            </a:r>
            <a:endParaRPr lang="ko-KR" altLang="en-US" sz="2400"/>
          </a:p>
        </p:txBody>
      </p:sp>
      <p:sp>
        <p:nvSpPr>
          <p:cNvPr id="515" name="Object 55"/>
          <p:cNvSpPr txBox="1">
            <a:spLocks/>
          </p:cNvSpPr>
          <p:nvPr/>
        </p:nvSpPr>
        <p:spPr>
          <a:xfrm>
            <a:off x="3056890" y="2223135"/>
            <a:ext cx="11456035" cy="4152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2100" spc="-90">
                <a:solidFill>
                  <a:srgbClr val="403322"/>
                </a:solidFill>
                <a:latin typeface="NanumSquare" charset="0"/>
                <a:ea typeface="NanumSquare" charset="0"/>
                <a:cs typeface="NanumSquare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516" name="그림 2" descr="C:/Users/안진현/AppData/Roaming/PolarisOffice/ETemp/4656_20036560/image47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55" y="1579880"/>
            <a:ext cx="556260" cy="5562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517" name="텍스트 상자 3"/>
          <p:cNvSpPr txBox="1">
            <a:spLocks/>
          </p:cNvSpPr>
          <p:nvPr/>
        </p:nvSpPr>
        <p:spPr>
          <a:xfrm>
            <a:off x="2684145" y="1567815"/>
            <a:ext cx="5457190" cy="46228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3000"/>
              <a:t>농장 환경 정보수집 </a:t>
            </a:r>
            <a:endParaRPr lang="ko-KR" altLang="en-US" sz="3000"/>
          </a:p>
        </p:txBody>
      </p:sp>
      <p:pic>
        <p:nvPicPr>
          <p:cNvPr id="518" name="그림 4" descr="C:/Users/안진현/AppData/Roaming/PolarisOffice/ETemp/4656_20036560/image1.jpe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90" y="2298065"/>
            <a:ext cx="3487420" cy="333311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519" name="그림 5" descr="C:/Users/안진현/AppData/Roaming/PolarisOffice/ETemp/4656_20036560/image6.jpe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30" y="2162175"/>
            <a:ext cx="3805555" cy="377825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520" name="그림 6" descr="C:/Users/안진현/AppData/Roaming/PolarisOffice/ETemp/4656_20036560/image9.jpe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780" y="1998980"/>
            <a:ext cx="4040505" cy="370395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Picture " descr="C:/Users/안진현/AppData/Roaming/PolarisOffice/ETemp/4656_20036560/image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50" y="5925185"/>
            <a:ext cx="18914110" cy="460057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88" name="Picture " descr="C:/Users/안진현/AppData/Roaming/PolarisOffice/ETemp/4656_20036560/image4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55" y="-158750"/>
            <a:ext cx="1639570" cy="1054036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89" name="Picture " descr="C:/Users/안진현/AppData/Roaming/PolarisOffice/ETemp/4656_20036560/image7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80" y="5563870"/>
            <a:ext cx="1831340" cy="116903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90" name="Picture " descr="C:/Users/안진현/AppData/Roaming/PolarisOffice/ETemp/4656_20036560/image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232660"/>
            <a:ext cx="467360" cy="56197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91" name="Picture " descr="C:/Users/안진현/AppData/Roaming/PolarisOffice/ETemp/4656_20036560/image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" y="5626735"/>
            <a:ext cx="603885" cy="62738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92" name="Picture " descr="C:/Users/안진현/AppData/Roaming/PolarisOffice/ETemp/4656_20036560/image20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" y="1167765"/>
            <a:ext cx="459740" cy="39179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493" name="Rect 0"/>
          <p:cNvSpPr txBox="1">
            <a:spLocks/>
          </p:cNvSpPr>
          <p:nvPr/>
        </p:nvSpPr>
        <p:spPr>
          <a:xfrm>
            <a:off x="-325120" y="1651000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작품 개요</a:t>
            </a:r>
            <a:endParaRPr lang="ko-KR" altLang="en-US"/>
          </a:p>
        </p:txBody>
      </p:sp>
      <p:sp>
        <p:nvSpPr>
          <p:cNvPr id="494" name="Rect 0"/>
          <p:cNvSpPr txBox="1">
            <a:spLocks/>
          </p:cNvSpPr>
          <p:nvPr/>
        </p:nvSpPr>
        <p:spPr>
          <a:xfrm>
            <a:off x="-325120" y="2821305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개발 목표</a:t>
            </a:r>
            <a:endParaRPr lang="ko-KR" altLang="en-US"/>
          </a:p>
        </p:txBody>
      </p:sp>
      <p:sp>
        <p:nvSpPr>
          <p:cNvPr id="495" name="Rect 0"/>
          <p:cNvSpPr txBox="1">
            <a:spLocks/>
          </p:cNvSpPr>
          <p:nvPr/>
        </p:nvSpPr>
        <p:spPr>
          <a:xfrm>
            <a:off x="-325120" y="3945255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결과물 보고</a:t>
            </a:r>
            <a:endParaRPr lang="ko-KR" altLang="en-US"/>
          </a:p>
        </p:txBody>
      </p:sp>
      <p:sp>
        <p:nvSpPr>
          <p:cNvPr id="496" name="Rect 0"/>
          <p:cNvSpPr txBox="1">
            <a:spLocks/>
          </p:cNvSpPr>
          <p:nvPr/>
        </p:nvSpPr>
        <p:spPr>
          <a:xfrm>
            <a:off x="-325120" y="5108575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주요 사용 코드</a:t>
            </a:r>
            <a:endParaRPr lang="ko-KR" altLang="en-US"/>
          </a:p>
        </p:txBody>
      </p:sp>
      <p:sp>
        <p:nvSpPr>
          <p:cNvPr id="497" name="Rect 0"/>
          <p:cNvSpPr txBox="1">
            <a:spLocks/>
          </p:cNvSpPr>
          <p:nvPr/>
        </p:nvSpPr>
        <p:spPr>
          <a:xfrm>
            <a:off x="-325120" y="6277610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부품별 개요</a:t>
            </a:r>
            <a:endParaRPr lang="ko-KR" altLang="en-US"/>
          </a:p>
        </p:txBody>
      </p:sp>
      <p:sp>
        <p:nvSpPr>
          <p:cNvPr id="498" name="Rect 0"/>
          <p:cNvSpPr txBox="1">
            <a:spLocks/>
          </p:cNvSpPr>
          <p:nvPr/>
        </p:nvSpPr>
        <p:spPr>
          <a:xfrm>
            <a:off x="-325120" y="7424420"/>
            <a:ext cx="2061845" cy="33337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r>
              <a:rPr lang="ko-KR" altLang="en-US" dirty="0"/>
              <a:t>부품 소스 해석</a:t>
            </a:r>
          </a:p>
        </p:txBody>
      </p:sp>
      <p:sp>
        <p:nvSpPr>
          <p:cNvPr id="499" name="Rect 0"/>
          <p:cNvSpPr txBox="1">
            <a:spLocks/>
          </p:cNvSpPr>
          <p:nvPr/>
        </p:nvSpPr>
        <p:spPr>
          <a:xfrm>
            <a:off x="-325120" y="8555355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500" name="Picture " descr="C:/Users/안진현/AppData/Roaming/PolarisOffice/ETemp/4656_20036560/image13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4528820"/>
            <a:ext cx="456565" cy="57404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501" name="Picture " descr="C:/Users/안진현/AppData/Roaming/PolarisOffice/ETemp/4656_20036560/image14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" y="6732905"/>
            <a:ext cx="756920" cy="75692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502" name="Picture " descr="C:/Users/안진현/AppData/Roaming/PolarisOffice/ETemp/4656_20036560/image8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" y="3430905"/>
            <a:ext cx="415925" cy="45593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503" name="Picture " descr="C:/Users/안진현/AppData/Roaming/PolarisOffice/ETemp/4656_20036560/image10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" y="8023860"/>
            <a:ext cx="497840" cy="46926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505" name="Rect 0"/>
          <p:cNvSpPr txBox="1">
            <a:spLocks/>
          </p:cNvSpPr>
          <p:nvPr/>
        </p:nvSpPr>
        <p:spPr>
          <a:xfrm>
            <a:off x="1750695" y="506095"/>
            <a:ext cx="1109345" cy="85407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000" u="sng"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t>03</a:t>
            </a:r>
            <a:endParaRPr lang="ko-KR" altLang="en-US"/>
          </a:p>
        </p:txBody>
      </p:sp>
      <p:sp>
        <p:nvSpPr>
          <p:cNvPr id="506" name="Rect 0"/>
          <p:cNvSpPr txBox="1">
            <a:spLocks/>
          </p:cNvSpPr>
          <p:nvPr/>
        </p:nvSpPr>
        <p:spPr>
          <a:xfrm>
            <a:off x="1833245" y="6249670"/>
            <a:ext cx="16131540" cy="8610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rgbClr val="403322"/>
                </a:solidFill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5000" dirty="0"/>
              <a:t>미니 팬                         워터펌프                   </a:t>
            </a:r>
            <a:r>
              <a:rPr lang="ko-KR" sz="5000" dirty="0" err="1"/>
              <a:t>식물LED바</a:t>
            </a:r>
            <a:r>
              <a:rPr lang="ko-KR" sz="5000" dirty="0"/>
              <a:t>   </a:t>
            </a:r>
            <a:r>
              <a:rPr lang="ko-KR" sz="3600" dirty="0"/>
              <a:t>         </a:t>
            </a:r>
            <a:endParaRPr lang="ko-KR" altLang="en-US" sz="3600" dirty="0"/>
          </a:p>
        </p:txBody>
      </p:sp>
      <p:sp>
        <p:nvSpPr>
          <p:cNvPr id="507" name="Rect 0"/>
          <p:cNvSpPr txBox="1">
            <a:spLocks/>
          </p:cNvSpPr>
          <p:nvPr/>
        </p:nvSpPr>
        <p:spPr>
          <a:xfrm>
            <a:off x="2771775" y="699135"/>
            <a:ext cx="12497435" cy="6457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33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3600" b="0"/>
              <a:t>사용 모듈</a:t>
            </a:r>
            <a:r>
              <a:rPr sz="3600"/>
              <a:t> </a:t>
            </a:r>
            <a:r>
              <a:rPr sz="3600" b="0">
                <a:latin typeface="NanumSquare" charset="0"/>
                <a:ea typeface="NanumSquare" charset="0"/>
                <a:cs typeface="NanumSquare" charset="0"/>
              </a:rPr>
              <a:t>Contents Module</a:t>
            </a:r>
            <a:endParaRPr lang="ko-KR" altLang="en-US" sz="3600" b="0">
              <a:latin typeface="NanumSquare" charset="0"/>
              <a:ea typeface="NanumSquare" charset="0"/>
              <a:cs typeface="NanumSquare" charset="0"/>
            </a:endParaRPr>
          </a:p>
        </p:txBody>
      </p:sp>
      <p:sp>
        <p:nvSpPr>
          <p:cNvPr id="508" name="Rect 0"/>
          <p:cNvSpPr txBox="1">
            <a:spLocks/>
          </p:cNvSpPr>
          <p:nvPr/>
        </p:nvSpPr>
        <p:spPr>
          <a:xfrm>
            <a:off x="1820545" y="7256780"/>
            <a:ext cx="16658590" cy="193865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700">
                <a:solidFill>
                  <a:srgbClr val="595959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3000"/>
              <a:t>* </a:t>
            </a:r>
            <a:r>
              <a:rPr lang="ko-KR" sz="3000"/>
              <a:t>농장의 온.습도를 낮춰줌               </a:t>
            </a:r>
            <a:r>
              <a:rPr sz="3000"/>
              <a:t>*</a:t>
            </a:r>
            <a:r>
              <a:rPr lang="ko-KR" sz="3000"/>
              <a:t> 흙에 물을 주는 펌프                     </a:t>
            </a:r>
            <a:r>
              <a:rPr sz="3000"/>
              <a:t>*</a:t>
            </a:r>
            <a:r>
              <a:rPr lang="ko-KR" sz="3000"/>
              <a:t> 식물 생장용 LED 조명</a:t>
            </a:r>
            <a:endParaRPr lang="ko-KR" altLang="en-US" sz="3000"/>
          </a:p>
          <a:p>
            <a:pPr marL="0" indent="0" latinLnBrk="0">
              <a:buFontTx/>
              <a:buNone/>
              <a:defRPr sz="1700">
                <a:solidFill>
                  <a:srgbClr val="595959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3000"/>
              <a:t>→</a:t>
            </a:r>
            <a:r>
              <a:rPr lang="ko-KR" sz="3000"/>
              <a:t> DHT11와 함께 동작                        </a:t>
            </a:r>
            <a:r>
              <a:rPr sz="3000"/>
              <a:t>→</a:t>
            </a:r>
            <a:r>
              <a:rPr lang="ko-KR" sz="3000"/>
              <a:t> YL-69와 함께 사용                       </a:t>
            </a:r>
            <a:r>
              <a:rPr sz="3000"/>
              <a:t>→</a:t>
            </a:r>
            <a:r>
              <a:rPr lang="ko-KR" sz="3000"/>
              <a:t> 조도센서모듈과 함께 사용                                                                                                           </a:t>
            </a:r>
            <a:endParaRPr lang="ko-KR" altLang="en-US" sz="3000"/>
          </a:p>
          <a:p>
            <a:pPr marL="0" indent="0" latinLnBrk="0">
              <a:buFontTx/>
              <a:buNone/>
              <a:defRPr sz="1700">
                <a:solidFill>
                  <a:srgbClr val="D94925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3000"/>
              <a:t>→</a:t>
            </a:r>
            <a:r>
              <a:rPr lang="ko-KR" sz="3000"/>
              <a:t> 5V 사용                                              </a:t>
            </a:r>
            <a:r>
              <a:rPr sz="3000"/>
              <a:t>→</a:t>
            </a:r>
            <a:r>
              <a:rPr lang="ko-KR" sz="3000"/>
              <a:t> 5V 사용                                                   </a:t>
            </a:r>
            <a:endParaRPr lang="ko-KR" altLang="en-US" sz="3000"/>
          </a:p>
          <a:p>
            <a:pPr marL="0" indent="0" latinLnBrk="0">
              <a:buFontTx/>
              <a:buNone/>
              <a:defRPr sz="1700">
                <a:solidFill>
                  <a:srgbClr val="D94925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lang="ko-KR" sz="3000"/>
              <a:t>          </a:t>
            </a:r>
            <a:r>
              <a:rPr lang="ko-KR" sz="2400"/>
              <a:t>                  </a:t>
            </a:r>
            <a:endParaRPr lang="ko-KR" altLang="en-US" sz="2400"/>
          </a:p>
        </p:txBody>
      </p:sp>
      <p:sp>
        <p:nvSpPr>
          <p:cNvPr id="515" name="Rect 0"/>
          <p:cNvSpPr txBox="1">
            <a:spLocks/>
          </p:cNvSpPr>
          <p:nvPr/>
        </p:nvSpPr>
        <p:spPr>
          <a:xfrm>
            <a:off x="3056890" y="2223135"/>
            <a:ext cx="11456035" cy="4152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2100" spc="-90">
                <a:solidFill>
                  <a:srgbClr val="403322"/>
                </a:solidFill>
                <a:latin typeface="NanumSquare" charset="0"/>
                <a:ea typeface="NanumSquare" charset="0"/>
                <a:cs typeface="NanumSquare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516" name="Picture " descr="C:/Users/안진현/AppData/Roaming/PolarisOffice/ETemp/4656_20036560/image47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55" y="1579880"/>
            <a:ext cx="556260" cy="5562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517" name="Rect 0"/>
          <p:cNvSpPr txBox="1">
            <a:spLocks/>
          </p:cNvSpPr>
          <p:nvPr/>
        </p:nvSpPr>
        <p:spPr>
          <a:xfrm>
            <a:off x="2684145" y="1567815"/>
            <a:ext cx="5457190" cy="46228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3000"/>
              <a:t>농장 환경 컨트롤</a:t>
            </a:r>
            <a:endParaRPr lang="ko-KR" altLang="en-US" sz="3000"/>
          </a:p>
        </p:txBody>
      </p:sp>
      <p:pic>
        <p:nvPicPr>
          <p:cNvPr id="521" name="그림 9" descr="C:/Users/안진현/AppData/Roaming/PolarisOffice/ETemp/4656_20036560/image2.jpe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20" y="2190750"/>
            <a:ext cx="3183890" cy="33820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522" name="그림 10" descr="C:/Users/안진현/AppData/Roaming/PolarisOffice/ETemp/4656_20036560/image7.jpe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15" y="1810385"/>
            <a:ext cx="3999865" cy="400113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523" name="그림 11" descr="C:/Users/안진현/AppData/Roaming/PolarisOffice/ETemp/4656_20036560/fImage409268058282.jpe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480" y="1976120"/>
            <a:ext cx="3629025" cy="34696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Picture " descr="C:/Users/안진현/AppData/Roaming/PolarisOffice/ETemp/4656_20036560/image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50" y="5925185"/>
            <a:ext cx="18914110" cy="460057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88" name="Picture " descr="C:/Users/안진현/AppData/Roaming/PolarisOffice/ETemp/4656_20036560/image4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55" y="-158750"/>
            <a:ext cx="1639570" cy="1054036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89" name="Picture " descr="C:/Users/안진현/AppData/Roaming/PolarisOffice/ETemp/4656_20036560/image7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80" y="5563870"/>
            <a:ext cx="1831340" cy="116903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90" name="Picture " descr="C:/Users/안진현/AppData/Roaming/PolarisOffice/ETemp/4656_20036560/image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232660"/>
            <a:ext cx="467360" cy="56197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91" name="Picture " descr="C:/Users/안진현/AppData/Roaming/PolarisOffice/ETemp/4656_20036560/image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" y="5626735"/>
            <a:ext cx="603885" cy="62738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92" name="Picture " descr="C:/Users/안진현/AppData/Roaming/PolarisOffice/ETemp/4656_20036560/image20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" y="1167765"/>
            <a:ext cx="459740" cy="39179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493" name="Rect 0"/>
          <p:cNvSpPr txBox="1">
            <a:spLocks/>
          </p:cNvSpPr>
          <p:nvPr/>
        </p:nvSpPr>
        <p:spPr>
          <a:xfrm>
            <a:off x="-325120" y="1651000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작품 개요</a:t>
            </a:r>
            <a:endParaRPr lang="ko-KR" altLang="en-US"/>
          </a:p>
        </p:txBody>
      </p:sp>
      <p:sp>
        <p:nvSpPr>
          <p:cNvPr id="494" name="Rect 0"/>
          <p:cNvSpPr txBox="1">
            <a:spLocks/>
          </p:cNvSpPr>
          <p:nvPr/>
        </p:nvSpPr>
        <p:spPr>
          <a:xfrm>
            <a:off x="-325120" y="2821305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개발 목표</a:t>
            </a:r>
            <a:endParaRPr lang="ko-KR" altLang="en-US"/>
          </a:p>
        </p:txBody>
      </p:sp>
      <p:sp>
        <p:nvSpPr>
          <p:cNvPr id="495" name="Rect 0"/>
          <p:cNvSpPr txBox="1">
            <a:spLocks/>
          </p:cNvSpPr>
          <p:nvPr/>
        </p:nvSpPr>
        <p:spPr>
          <a:xfrm>
            <a:off x="-325120" y="3945255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결과물 보고</a:t>
            </a:r>
            <a:endParaRPr lang="ko-KR" altLang="en-US"/>
          </a:p>
        </p:txBody>
      </p:sp>
      <p:sp>
        <p:nvSpPr>
          <p:cNvPr id="496" name="Rect 0"/>
          <p:cNvSpPr txBox="1">
            <a:spLocks/>
          </p:cNvSpPr>
          <p:nvPr/>
        </p:nvSpPr>
        <p:spPr>
          <a:xfrm>
            <a:off x="-325120" y="5108575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주요 사용 코드</a:t>
            </a:r>
            <a:endParaRPr lang="ko-KR" altLang="en-US"/>
          </a:p>
        </p:txBody>
      </p:sp>
      <p:sp>
        <p:nvSpPr>
          <p:cNvPr id="497" name="Rect 0"/>
          <p:cNvSpPr txBox="1">
            <a:spLocks/>
          </p:cNvSpPr>
          <p:nvPr/>
        </p:nvSpPr>
        <p:spPr>
          <a:xfrm>
            <a:off x="-325120" y="6277610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부품별 개요</a:t>
            </a:r>
            <a:endParaRPr lang="ko-KR" altLang="en-US"/>
          </a:p>
        </p:txBody>
      </p:sp>
      <p:sp>
        <p:nvSpPr>
          <p:cNvPr id="498" name="Rect 0"/>
          <p:cNvSpPr txBox="1">
            <a:spLocks/>
          </p:cNvSpPr>
          <p:nvPr/>
        </p:nvSpPr>
        <p:spPr>
          <a:xfrm>
            <a:off x="-325120" y="7429525"/>
            <a:ext cx="2061845" cy="32316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r>
              <a:rPr lang="ko-KR" altLang="en-US" dirty="0"/>
              <a:t>부품 소스 해석</a:t>
            </a:r>
          </a:p>
        </p:txBody>
      </p:sp>
      <p:sp>
        <p:nvSpPr>
          <p:cNvPr id="499" name="Rect 0"/>
          <p:cNvSpPr txBox="1">
            <a:spLocks/>
          </p:cNvSpPr>
          <p:nvPr/>
        </p:nvSpPr>
        <p:spPr>
          <a:xfrm>
            <a:off x="-325120" y="8555355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500" name="Picture " descr="C:/Users/안진현/AppData/Roaming/PolarisOffice/ETemp/4656_20036560/image13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4528820"/>
            <a:ext cx="456565" cy="57404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501" name="Picture " descr="C:/Users/안진현/AppData/Roaming/PolarisOffice/ETemp/4656_20036560/image14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" y="6732905"/>
            <a:ext cx="756920" cy="75692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502" name="Picture " descr="C:/Users/안진현/AppData/Roaming/PolarisOffice/ETemp/4656_20036560/image8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" y="3430905"/>
            <a:ext cx="415925" cy="45593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503" name="Picture " descr="C:/Users/안진현/AppData/Roaming/PolarisOffice/ETemp/4656_20036560/image10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" y="8023860"/>
            <a:ext cx="497840" cy="46926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505" name="Rect 0"/>
          <p:cNvSpPr txBox="1">
            <a:spLocks/>
          </p:cNvSpPr>
          <p:nvPr/>
        </p:nvSpPr>
        <p:spPr>
          <a:xfrm>
            <a:off x="1750695" y="506095"/>
            <a:ext cx="1109345" cy="85407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000" u="sng"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/>
              <a:t>03</a:t>
            </a:r>
            <a:endParaRPr lang="ko-KR" altLang="en-US" dirty="0"/>
          </a:p>
        </p:txBody>
      </p:sp>
      <p:sp>
        <p:nvSpPr>
          <p:cNvPr id="506" name="Rect 0"/>
          <p:cNvSpPr txBox="1">
            <a:spLocks/>
          </p:cNvSpPr>
          <p:nvPr/>
        </p:nvSpPr>
        <p:spPr>
          <a:xfrm>
            <a:off x="1833245" y="6249670"/>
            <a:ext cx="16131540" cy="8610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rgbClr val="403322"/>
                </a:solidFill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5000" dirty="0" err="1"/>
              <a:t>PIR센서</a:t>
            </a:r>
            <a:r>
              <a:rPr lang="ko-KR" sz="5000" dirty="0"/>
              <a:t>                     비접촉온도센서          </a:t>
            </a:r>
            <a:r>
              <a:rPr lang="ko-KR" sz="5000" dirty="0" err="1"/>
              <a:t>서보모터</a:t>
            </a:r>
            <a:r>
              <a:rPr lang="ko-KR" sz="5000" dirty="0"/>
              <a:t>   </a:t>
            </a:r>
            <a:r>
              <a:rPr lang="ko-KR" sz="3600" dirty="0"/>
              <a:t>         </a:t>
            </a:r>
            <a:endParaRPr lang="ko-KR" altLang="en-US" sz="3600" dirty="0"/>
          </a:p>
        </p:txBody>
      </p:sp>
      <p:sp>
        <p:nvSpPr>
          <p:cNvPr id="507" name="Rect 0"/>
          <p:cNvSpPr txBox="1">
            <a:spLocks/>
          </p:cNvSpPr>
          <p:nvPr/>
        </p:nvSpPr>
        <p:spPr>
          <a:xfrm>
            <a:off x="2771775" y="699135"/>
            <a:ext cx="12497435" cy="6457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33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3600" b="0"/>
              <a:t>사용 모듈</a:t>
            </a:r>
            <a:r>
              <a:rPr sz="3600"/>
              <a:t> </a:t>
            </a:r>
            <a:r>
              <a:rPr sz="3600" b="0">
                <a:latin typeface="NanumSquare" charset="0"/>
                <a:ea typeface="NanumSquare" charset="0"/>
                <a:cs typeface="NanumSquare" charset="0"/>
              </a:rPr>
              <a:t>Contents Module</a:t>
            </a:r>
            <a:endParaRPr lang="ko-KR" altLang="en-US" sz="3600" b="0">
              <a:latin typeface="NanumSquare" charset="0"/>
              <a:ea typeface="NanumSquare" charset="0"/>
              <a:cs typeface="NanumSquare" charset="0"/>
            </a:endParaRPr>
          </a:p>
        </p:txBody>
      </p:sp>
      <p:sp>
        <p:nvSpPr>
          <p:cNvPr id="508" name="Rect 0"/>
          <p:cNvSpPr txBox="1">
            <a:spLocks/>
          </p:cNvSpPr>
          <p:nvPr/>
        </p:nvSpPr>
        <p:spPr>
          <a:xfrm>
            <a:off x="1630045" y="7256780"/>
            <a:ext cx="16658590" cy="193865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700">
                <a:solidFill>
                  <a:srgbClr val="595959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3000"/>
              <a:t>* </a:t>
            </a:r>
            <a:r>
              <a:rPr lang="ko-KR" sz="3000"/>
              <a:t>적외선을 이용한 움직임             </a:t>
            </a:r>
            <a:r>
              <a:rPr sz="3000"/>
              <a:t>*</a:t>
            </a:r>
            <a:r>
              <a:rPr lang="ko-KR" sz="3000"/>
              <a:t>근거리 물체에서 방출되는              </a:t>
            </a:r>
            <a:r>
              <a:rPr sz="3000"/>
              <a:t>*</a:t>
            </a:r>
            <a:r>
              <a:rPr lang="ko-KR" sz="3000"/>
              <a:t> 문의 ON,OFF 동작을 위한 모터     </a:t>
            </a:r>
            <a:endParaRPr lang="ko-KR" altLang="en-US" sz="3000"/>
          </a:p>
          <a:p>
            <a:pPr marL="0" indent="0" latinLnBrk="0">
              <a:buFontTx/>
              <a:buNone/>
              <a:defRPr sz="1700">
                <a:solidFill>
                  <a:srgbClr val="595959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lang="ko-KR" sz="3000"/>
              <a:t>   감지센서                                           적외선을 통해 온도 측정                       블루투스 모듈을 이용하여                                                                         </a:t>
            </a:r>
            <a:endParaRPr lang="ko-KR" altLang="en-US" sz="3000"/>
          </a:p>
          <a:p>
            <a:pPr marL="0" indent="0" latinLnBrk="0">
              <a:buFontTx/>
              <a:buNone/>
              <a:defRPr sz="1700">
                <a:solidFill>
                  <a:srgbClr val="D94925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3000"/>
              <a:t>→</a:t>
            </a:r>
            <a:r>
              <a:rPr lang="ko-KR" sz="3000"/>
              <a:t> 프레넬렌즈를 통해                    </a:t>
            </a:r>
            <a:r>
              <a:rPr sz="3000"/>
              <a:t>→</a:t>
            </a:r>
            <a:r>
              <a:rPr lang="ko-KR" sz="3000"/>
              <a:t> 약 -70~380도의 범위 측정              </a:t>
            </a:r>
            <a:r>
              <a:rPr sz="3000"/>
              <a:t>→</a:t>
            </a:r>
            <a:r>
              <a:rPr lang="ko-KR" sz="3000"/>
              <a:t> 어플리케이션으로 제어                                                                  </a:t>
            </a:r>
            <a:endParaRPr lang="ko-KR" altLang="en-US" sz="3000"/>
          </a:p>
          <a:p>
            <a:pPr marL="0" indent="0" latinLnBrk="0">
              <a:buFontTx/>
              <a:buNone/>
              <a:defRPr sz="1700">
                <a:solidFill>
                  <a:srgbClr val="D94925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lang="ko-KR" sz="3000"/>
              <a:t>     움직임 감지     </a:t>
            </a:r>
            <a:r>
              <a:rPr lang="ko-KR" sz="2400"/>
              <a:t>                  </a:t>
            </a:r>
            <a:endParaRPr lang="ko-KR" altLang="en-US" sz="2400"/>
          </a:p>
        </p:txBody>
      </p:sp>
      <p:sp>
        <p:nvSpPr>
          <p:cNvPr id="515" name="Rect 0"/>
          <p:cNvSpPr txBox="1">
            <a:spLocks/>
          </p:cNvSpPr>
          <p:nvPr/>
        </p:nvSpPr>
        <p:spPr>
          <a:xfrm>
            <a:off x="3056890" y="2223135"/>
            <a:ext cx="11456035" cy="4152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2100" spc="-90">
                <a:solidFill>
                  <a:srgbClr val="403322"/>
                </a:solidFill>
                <a:latin typeface="NanumSquare" charset="0"/>
                <a:ea typeface="NanumSquare" charset="0"/>
                <a:cs typeface="NanumSquare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516" name="Picture " descr="C:/Users/안진현/AppData/Roaming/PolarisOffice/ETemp/4656_20036560/image47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55" y="1579880"/>
            <a:ext cx="556260" cy="5562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517" name="Rect 0"/>
          <p:cNvSpPr txBox="1">
            <a:spLocks/>
          </p:cNvSpPr>
          <p:nvPr/>
        </p:nvSpPr>
        <p:spPr>
          <a:xfrm>
            <a:off x="2684145" y="1567815"/>
            <a:ext cx="5457190" cy="46228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3000"/>
              <a:t>농장 보안 담당</a:t>
            </a:r>
            <a:endParaRPr lang="ko-KR" altLang="en-US" sz="3000"/>
          </a:p>
        </p:txBody>
      </p:sp>
      <p:pic>
        <p:nvPicPr>
          <p:cNvPr id="523" name="그림 12" descr="C:/Users/안진현/AppData/Roaming/PolarisOffice/ETemp/4656_20036560/image12.jpe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890" y="2016760"/>
            <a:ext cx="4079240" cy="355600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524" name="그림 13" descr="C:/Users/안진현/AppData/Roaming/PolarisOffice/ETemp/4656_20036560/fImage156625835809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20" y="2166620"/>
            <a:ext cx="5106035" cy="3406140"/>
          </a:xfrm>
          <a:prstGeom prst="rect">
            <a:avLst/>
          </a:prstGeom>
          <a:noFill/>
        </p:spPr>
      </p:pic>
      <p:pic>
        <p:nvPicPr>
          <p:cNvPr id="525" name="그림 14" descr="C:/Users/안진현/AppData/Roaming/PolarisOffice/ETemp/4656_20036560/fImage247898361123.jpe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30" y="2238375"/>
            <a:ext cx="3457575" cy="350139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6772910"/>
            <a:ext cx="7566660" cy="3351530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Object 5"/>
          <p:cNvSpPr txBox="1"/>
          <p:nvPr/>
        </p:nvSpPr>
        <p:spPr>
          <a:xfrm>
            <a:off x="3124200" y="7442835"/>
            <a:ext cx="887793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altLang="ko-KR" dirty="0" err="1"/>
              <a:t>SoftwareSerial</a:t>
            </a:r>
            <a:r>
              <a:rPr lang="en-US" altLang="ko-KR" dirty="0"/>
              <a:t> </a:t>
            </a:r>
            <a:r>
              <a:rPr lang="en-US" altLang="ko-KR" dirty="0" err="1"/>
              <a:t>bt</a:t>
            </a:r>
            <a:r>
              <a:rPr lang="en-US" altLang="ko-KR" dirty="0"/>
              <a:t>(2,3); </a:t>
            </a:r>
          </a:p>
          <a:p>
            <a:pPr>
              <a:defRPr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altLang="ko-KR" dirty="0"/>
              <a:t>if(</a:t>
            </a:r>
            <a:r>
              <a:rPr lang="en-US" altLang="ko-KR" dirty="0" err="1"/>
              <a:t>bt.available</a:t>
            </a:r>
            <a:r>
              <a:rPr lang="en-US" altLang="ko-KR" dirty="0"/>
              <a:t>())	</a:t>
            </a:r>
            <a:r>
              <a:rPr lang="en-US" dirty="0"/>
              <a:t>a=</a:t>
            </a:r>
            <a:r>
              <a:rPr lang="en-US" dirty="0" err="1"/>
              <a:t>bt.read</a:t>
            </a:r>
            <a:r>
              <a:rPr lang="en-US" dirty="0"/>
              <a:t>();</a:t>
            </a:r>
          </a:p>
        </p:txBody>
      </p:sp>
      <p:pic>
        <p:nvPicPr>
          <p:cNvPr id="557" name="Objec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430" y="7569835"/>
            <a:ext cx="106680" cy="106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Object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430" y="7926705"/>
            <a:ext cx="106680" cy="106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Object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545" y="6549390"/>
            <a:ext cx="3669665" cy="57785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Object 15"/>
          <p:cNvSpPr txBox="1"/>
          <p:nvPr/>
        </p:nvSpPr>
        <p:spPr>
          <a:xfrm>
            <a:off x="4149725" y="6677660"/>
            <a:ext cx="3977005" cy="38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900" b="1">
                <a:solidFill>
                  <a:srgbClr val="568A35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</a:lstStyle>
          <a:p>
            <a:r>
              <a:t>BLUETOOTH</a:t>
            </a:r>
          </a:p>
        </p:txBody>
      </p:sp>
      <p:grpSp>
        <p:nvGrpSpPr>
          <p:cNvPr id="563" name="그룹 1005"/>
          <p:cNvGrpSpPr/>
          <p:nvPr/>
        </p:nvGrpSpPr>
        <p:grpSpPr>
          <a:xfrm>
            <a:off x="3940175" y="6342380"/>
            <a:ext cx="920750" cy="920750"/>
            <a:chOff x="3940175" y="6342380"/>
            <a:chExt cx="920750" cy="920750"/>
          </a:xfrm>
        </p:grpSpPr>
        <p:pic>
          <p:nvPicPr>
            <p:cNvPr id="561" name="Object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0175" y="6342380"/>
              <a:ext cx="920750" cy="920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2" name="Object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2890" y="6458585"/>
              <a:ext cx="653415" cy="653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64" name="Object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0985" y="2504440"/>
            <a:ext cx="7566660" cy="3339465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Object 27"/>
          <p:cNvSpPr txBox="1"/>
          <p:nvPr/>
        </p:nvSpPr>
        <p:spPr>
          <a:xfrm>
            <a:off x="11615420" y="3415030"/>
            <a:ext cx="887793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altLang="ko-KR" dirty="0"/>
              <a:t> </a:t>
            </a:r>
            <a:r>
              <a:rPr lang="en-US" altLang="ko-KR" dirty="0" err="1"/>
              <a:t>pinMode</a:t>
            </a:r>
            <a:r>
              <a:rPr lang="en-US" altLang="ko-KR" dirty="0"/>
              <a:t>(</a:t>
            </a:r>
            <a:r>
              <a:rPr lang="en-US" altLang="ko-KR" dirty="0" err="1"/>
              <a:t>fan,OUTPUT</a:t>
            </a:r>
            <a:r>
              <a:rPr lang="en-US" altLang="ko-KR" dirty="0"/>
              <a:t>);	  </a:t>
            </a:r>
            <a:r>
              <a:rPr lang="en-US" altLang="ko-KR" dirty="0" err="1"/>
              <a:t>digitalWrite</a:t>
            </a:r>
            <a:r>
              <a:rPr lang="en-US" altLang="ko-KR" dirty="0"/>
              <a:t>(</a:t>
            </a:r>
            <a:r>
              <a:rPr lang="en-US" altLang="ko-KR" dirty="0" err="1"/>
              <a:t>fan,HIGH</a:t>
            </a:r>
            <a:r>
              <a:rPr lang="en-US" altLang="ko-KR" dirty="0"/>
              <a:t>);</a:t>
            </a:r>
          </a:p>
          <a:p>
            <a:pPr>
              <a:defRPr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altLang="ko-KR" dirty="0" err="1"/>
              <a:t>digitalWrite</a:t>
            </a:r>
            <a:r>
              <a:rPr lang="en-US" altLang="ko-KR" dirty="0"/>
              <a:t>(</a:t>
            </a:r>
            <a:r>
              <a:rPr lang="en-US" altLang="ko-KR" dirty="0" err="1"/>
              <a:t>fan,LOW</a:t>
            </a:r>
            <a:r>
              <a:rPr lang="en-US" altLang="ko-KR" dirty="0"/>
              <a:t>);	 if(a=='f’)		 </a:t>
            </a:r>
            <a:endParaRPr lang="ko-KR" altLang="en-US" dirty="0"/>
          </a:p>
        </p:txBody>
      </p:sp>
      <p:pic>
        <p:nvPicPr>
          <p:cNvPr id="566" name="Object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8405" y="3543300"/>
            <a:ext cx="110490" cy="110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Object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8405" y="3914775"/>
            <a:ext cx="110490" cy="110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Object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225" y="2504440"/>
            <a:ext cx="7566660" cy="3339465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Object 40"/>
          <p:cNvSpPr txBox="1"/>
          <p:nvPr/>
        </p:nvSpPr>
        <p:spPr>
          <a:xfrm>
            <a:off x="3124201" y="3377565"/>
            <a:ext cx="73647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led,OUTPUT</a:t>
            </a:r>
            <a:r>
              <a:rPr lang="en-US" dirty="0"/>
              <a:t>);	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led,HIGH</a:t>
            </a:r>
            <a:r>
              <a:rPr lang="en-US" dirty="0"/>
              <a:t>);</a:t>
            </a:r>
          </a:p>
          <a:p>
            <a:pPr>
              <a:defRPr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led,LOW</a:t>
            </a:r>
            <a:r>
              <a:rPr lang="en-US" dirty="0"/>
              <a:t>); 	if(a=='l')</a:t>
            </a:r>
            <a:endParaRPr dirty="0"/>
          </a:p>
        </p:txBody>
      </p:sp>
      <p:pic>
        <p:nvPicPr>
          <p:cNvPr id="571" name="Object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430" y="3455670"/>
            <a:ext cx="106680" cy="106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Object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430" y="3813175"/>
            <a:ext cx="106680" cy="106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Object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0" y="2295525"/>
            <a:ext cx="3669665" cy="577850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Object 53"/>
          <p:cNvSpPr txBox="1"/>
          <p:nvPr/>
        </p:nvSpPr>
        <p:spPr>
          <a:xfrm>
            <a:off x="4164330" y="2411730"/>
            <a:ext cx="3977005" cy="38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900" b="1">
                <a:solidFill>
                  <a:srgbClr val="568A35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</a:lstStyle>
          <a:p>
            <a:r>
              <a:rPr lang="en-US" dirty="0"/>
              <a:t>LED</a:t>
            </a:r>
            <a:endParaRPr dirty="0"/>
          </a:p>
        </p:txBody>
      </p:sp>
      <p:grpSp>
        <p:nvGrpSpPr>
          <p:cNvPr id="578" name="그룹 1017"/>
          <p:cNvGrpSpPr/>
          <p:nvPr/>
        </p:nvGrpSpPr>
        <p:grpSpPr>
          <a:xfrm>
            <a:off x="3925570" y="2049145"/>
            <a:ext cx="923925" cy="923925"/>
            <a:chOff x="3925570" y="2049145"/>
            <a:chExt cx="923925" cy="923925"/>
          </a:xfrm>
        </p:grpSpPr>
        <p:pic>
          <p:nvPicPr>
            <p:cNvPr id="576" name="Object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25570" y="2049145"/>
              <a:ext cx="923925" cy="9239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7" name="Object 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60520" y="2236470"/>
              <a:ext cx="454660" cy="490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9" name="Object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0930" y="2307590"/>
            <a:ext cx="3669665" cy="57785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Object 65"/>
          <p:cNvSpPr txBox="1"/>
          <p:nvPr/>
        </p:nvSpPr>
        <p:spPr>
          <a:xfrm>
            <a:off x="12437110" y="2423160"/>
            <a:ext cx="3977005" cy="38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900" b="1">
                <a:solidFill>
                  <a:srgbClr val="568A35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</a:lstStyle>
          <a:p>
            <a:r>
              <a:rPr lang="en-US" dirty="0"/>
              <a:t>FAN</a:t>
            </a:r>
            <a:endParaRPr dirty="0"/>
          </a:p>
        </p:txBody>
      </p:sp>
      <p:grpSp>
        <p:nvGrpSpPr>
          <p:cNvPr id="583" name="그룹 1021"/>
          <p:cNvGrpSpPr/>
          <p:nvPr/>
        </p:nvGrpSpPr>
        <p:grpSpPr>
          <a:xfrm>
            <a:off x="12218035" y="2139950"/>
            <a:ext cx="920750" cy="920750"/>
            <a:chOff x="12218035" y="2139950"/>
            <a:chExt cx="920750" cy="920750"/>
          </a:xfrm>
        </p:grpSpPr>
        <p:pic>
          <p:nvPicPr>
            <p:cNvPr id="581" name="Object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18035" y="2139950"/>
              <a:ext cx="920750" cy="920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2" name="Object 7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414250" y="2440305"/>
              <a:ext cx="528320" cy="326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84" name="Object 7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98755" y="-158750"/>
            <a:ext cx="1638935" cy="1053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Object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985" y="6772910"/>
            <a:ext cx="7566660" cy="335153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Object 80"/>
          <p:cNvSpPr txBox="1"/>
          <p:nvPr/>
        </p:nvSpPr>
        <p:spPr>
          <a:xfrm>
            <a:off x="11615420" y="7675245"/>
            <a:ext cx="887793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water,HIGH</a:t>
            </a:r>
            <a:r>
              <a:rPr lang="en-US" dirty="0"/>
              <a:t>);	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water,OUTPUT</a:t>
            </a:r>
            <a:r>
              <a:rPr lang="en-US" dirty="0"/>
              <a:t>);</a:t>
            </a:r>
          </a:p>
          <a:p>
            <a:pPr>
              <a:defRPr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water,LOW</a:t>
            </a:r>
            <a:r>
              <a:rPr lang="en-US" dirty="0"/>
              <a:t>);	</a:t>
            </a:r>
            <a:r>
              <a:rPr lang="en-US" altLang="ko-KR" dirty="0"/>
              <a:t> if(a==‘w’ ) </a:t>
            </a:r>
            <a:endParaRPr dirty="0"/>
          </a:p>
        </p:txBody>
      </p:sp>
      <p:pic>
        <p:nvPicPr>
          <p:cNvPr id="587" name="Object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8405" y="7802880"/>
            <a:ext cx="110490" cy="110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Object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8405" y="8174990"/>
            <a:ext cx="110490" cy="110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Object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010" y="6524625"/>
            <a:ext cx="3669665" cy="57785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Object 93"/>
          <p:cNvSpPr txBox="1"/>
          <p:nvPr/>
        </p:nvSpPr>
        <p:spPr>
          <a:xfrm>
            <a:off x="12441555" y="6652895"/>
            <a:ext cx="3977005" cy="38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900" b="1">
                <a:solidFill>
                  <a:srgbClr val="568A35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</a:lstStyle>
          <a:p>
            <a:r>
              <a:rPr lang="en-US" dirty="0"/>
              <a:t>WATER PUMP</a:t>
            </a:r>
            <a:endParaRPr dirty="0"/>
          </a:p>
        </p:txBody>
      </p:sp>
      <p:grpSp>
        <p:nvGrpSpPr>
          <p:cNvPr id="594" name="그룹 1030"/>
          <p:cNvGrpSpPr/>
          <p:nvPr/>
        </p:nvGrpSpPr>
        <p:grpSpPr>
          <a:xfrm>
            <a:off x="12212955" y="6367145"/>
            <a:ext cx="920750" cy="920750"/>
            <a:chOff x="12212955" y="6367145"/>
            <a:chExt cx="920750" cy="920750"/>
          </a:xfrm>
        </p:grpSpPr>
        <p:pic>
          <p:nvPicPr>
            <p:cNvPr id="592" name="Object 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12955" y="6367145"/>
              <a:ext cx="920750" cy="920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3" name="Object 9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6140" y="6435090"/>
              <a:ext cx="755015" cy="755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5" name="Object 102"/>
          <p:cNvSpPr txBox="1"/>
          <p:nvPr/>
        </p:nvSpPr>
        <p:spPr>
          <a:xfrm>
            <a:off x="2643533" y="722094"/>
            <a:ext cx="147307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800">
                <a:solidFill>
                  <a:srgbClr val="3A3A3A"/>
                </a:solidFill>
                <a:latin typeface="Thasadith"/>
                <a:ea typeface="Thasadith"/>
                <a:cs typeface="Thasadith"/>
                <a:sym typeface="Thasadith"/>
              </a:defRPr>
            </a:pPr>
            <a:r>
              <a:rPr sz="3600" dirty="0" err="1"/>
              <a:t>부품</a:t>
            </a:r>
            <a:r>
              <a:rPr sz="3600" dirty="0"/>
              <a:t> </a:t>
            </a:r>
            <a:r>
              <a:rPr sz="3600" dirty="0" err="1"/>
              <a:t>소스</a:t>
            </a:r>
            <a:r>
              <a:rPr sz="3600" dirty="0"/>
              <a:t> </a:t>
            </a:r>
            <a:r>
              <a:rPr sz="3600" dirty="0" err="1"/>
              <a:t>해석</a:t>
            </a:r>
            <a:r>
              <a:rPr sz="3600" dirty="0"/>
              <a:t>		</a:t>
            </a:r>
            <a:endParaRPr sz="3600" u="sng" dirty="0"/>
          </a:p>
        </p:txBody>
      </p:sp>
      <p:sp>
        <p:nvSpPr>
          <p:cNvPr id="596" name="Object 103"/>
          <p:cNvSpPr txBox="1"/>
          <p:nvPr/>
        </p:nvSpPr>
        <p:spPr>
          <a:xfrm>
            <a:off x="2643533" y="1457463"/>
            <a:ext cx="11440160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각 모듈에 해당되는 부품들이 동작하게끔 사용된 소스를 설명합니다.</a:t>
            </a:r>
          </a:p>
        </p:txBody>
      </p:sp>
      <p:pic>
        <p:nvPicPr>
          <p:cNvPr id="597" name="Object 10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3355" y="6664546"/>
            <a:ext cx="1758950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Object 10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Object 1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Object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Object 116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작품 개요</a:t>
            </a:r>
          </a:p>
        </p:txBody>
      </p:sp>
      <p:sp>
        <p:nvSpPr>
          <p:cNvPr id="602" name="Object 117"/>
          <p:cNvSpPr txBox="1"/>
          <p:nvPr/>
        </p:nvSpPr>
        <p:spPr>
          <a:xfrm>
            <a:off x="-325120" y="282130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개발 목표</a:t>
            </a:r>
          </a:p>
        </p:txBody>
      </p:sp>
      <p:sp>
        <p:nvSpPr>
          <p:cNvPr id="603" name="Object 118"/>
          <p:cNvSpPr txBox="1"/>
          <p:nvPr/>
        </p:nvSpPr>
        <p:spPr>
          <a:xfrm>
            <a:off x="-325120" y="39452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결과물 보고</a:t>
            </a:r>
          </a:p>
        </p:txBody>
      </p:sp>
      <p:sp>
        <p:nvSpPr>
          <p:cNvPr id="604" name="Object 119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주요 사용 코드</a:t>
            </a:r>
          </a:p>
        </p:txBody>
      </p:sp>
      <p:sp>
        <p:nvSpPr>
          <p:cNvPr id="605" name="Object 120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606" name="Object 121"/>
          <p:cNvSpPr txBox="1"/>
          <p:nvPr/>
        </p:nvSpPr>
        <p:spPr>
          <a:xfrm>
            <a:off x="-325120" y="7429207"/>
            <a:ext cx="206121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부품 소스 해석</a:t>
            </a:r>
          </a:p>
        </p:txBody>
      </p:sp>
      <p:sp>
        <p:nvSpPr>
          <p:cNvPr id="607" name="Object 122"/>
          <p:cNvSpPr txBox="1"/>
          <p:nvPr/>
        </p:nvSpPr>
        <p:spPr>
          <a:xfrm>
            <a:off x="-325120" y="8560460"/>
            <a:ext cx="206121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608" name="Object 1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Object 1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Object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0380" y="3430905"/>
            <a:ext cx="415290" cy="45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Object 1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Rect 0">
            <a:extLst>
              <a:ext uri="{FF2B5EF4-FFF2-40B4-BE49-F238E27FC236}">
                <a16:creationId xmlns:a16="http://schemas.microsoft.com/office/drawing/2014/main" id="{818099E0-4137-7610-E8F7-C58F1E5C404F}"/>
              </a:ext>
            </a:extLst>
          </p:cNvPr>
          <p:cNvSpPr txBox="1">
            <a:spLocks/>
          </p:cNvSpPr>
          <p:nvPr/>
        </p:nvSpPr>
        <p:spPr>
          <a:xfrm>
            <a:off x="1750695" y="506095"/>
            <a:ext cx="1109345" cy="85407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000" u="sng"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/>
              <a:t>03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0CC245-BB5D-4EE6-913A-F45CEAAF7428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2536" t="40877" r="20701" b="34080"/>
          <a:stretch/>
        </p:blipFill>
        <p:spPr>
          <a:xfrm>
            <a:off x="2113782" y="8174990"/>
            <a:ext cx="7591557" cy="21120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D974D6-33C1-FC46-0776-5A518AE9E5B3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0362" t="54697" r="54240" b="37914"/>
          <a:stretch/>
        </p:blipFill>
        <p:spPr>
          <a:xfrm>
            <a:off x="10378941" y="8492490"/>
            <a:ext cx="7608704" cy="16313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26C8EB-AC42-C8BC-E3EB-FE44456095F8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50969" t="48253" r="33219" b="43593"/>
          <a:stretch/>
        </p:blipFill>
        <p:spPr>
          <a:xfrm>
            <a:off x="2190888" y="4472305"/>
            <a:ext cx="7566660" cy="14370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87EBA4-1EE6-6A7F-89C7-A65EFA76439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8" t="57599" r="34441" b="33450"/>
          <a:stretch/>
        </p:blipFill>
        <p:spPr>
          <a:xfrm>
            <a:off x="10420985" y="4385310"/>
            <a:ext cx="7566660" cy="1520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Object 2" descr="C:/Users/안진현/AppData/Roaming/PolarisOffice/ETemp/4656_20036560/image9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95" y="4735195"/>
            <a:ext cx="11790045" cy="119697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651" name="Object 5"/>
          <p:cNvSpPr txBox="1">
            <a:spLocks/>
          </p:cNvSpPr>
          <p:nvPr/>
        </p:nvSpPr>
        <p:spPr>
          <a:xfrm>
            <a:off x="1235710" y="4994910"/>
            <a:ext cx="17655540" cy="6965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algn="ctr" latinLnBrk="0">
              <a:buFontTx/>
              <a:buNone/>
              <a:defRPr sz="2300" spc="-90">
                <a:solidFill>
                  <a:srgbClr val="568A35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pPr>
            <a:r>
              <a:rPr dirty="0"/>
              <a:t>“ </a:t>
            </a:r>
            <a:r>
              <a:rPr dirty="0" err="1"/>
              <a:t>오류</a:t>
            </a:r>
            <a:r>
              <a:rPr dirty="0"/>
              <a:t> </a:t>
            </a:r>
            <a:r>
              <a:rPr dirty="0" err="1"/>
              <a:t>개선을</a:t>
            </a:r>
            <a:r>
              <a:rPr dirty="0"/>
              <a:t> </a:t>
            </a:r>
            <a:r>
              <a:rPr dirty="0" err="1"/>
              <a:t>위해</a:t>
            </a:r>
            <a:r>
              <a:rPr dirty="0"/>
              <a:t> </a:t>
            </a:r>
            <a:r>
              <a:rPr dirty="0" err="1"/>
              <a:t>센서의</a:t>
            </a:r>
            <a:r>
              <a:rPr dirty="0"/>
              <a:t> </a:t>
            </a:r>
            <a:r>
              <a:rPr dirty="0" err="1"/>
              <a:t>범위값이나</a:t>
            </a:r>
            <a:r>
              <a:rPr dirty="0"/>
              <a:t> </a:t>
            </a:r>
            <a:r>
              <a:rPr dirty="0" err="1"/>
              <a:t>설치</a:t>
            </a:r>
            <a:r>
              <a:rPr dirty="0"/>
              <a:t> </a:t>
            </a:r>
            <a:r>
              <a:rPr dirty="0" err="1"/>
              <a:t>각도를</a:t>
            </a:r>
            <a:r>
              <a:rPr dirty="0"/>
              <a:t> </a:t>
            </a:r>
            <a:r>
              <a:rPr dirty="0" err="1"/>
              <a:t>조정한다</a:t>
            </a:r>
            <a:r>
              <a:rPr dirty="0"/>
              <a:t>. ”</a:t>
            </a:r>
            <a:endParaRPr lang="ko-KR" altLang="en-US" dirty="0"/>
          </a:p>
          <a:p>
            <a:pPr marL="0" indent="0" algn="ctr" latinLnBrk="0">
              <a:buFontTx/>
              <a:buNone/>
              <a:defRPr sz="1400">
                <a:solidFill>
                  <a:srgbClr val="347818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pPr>
            <a:r>
              <a:rPr dirty="0" err="1"/>
              <a:t>센서를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 </a:t>
            </a:r>
            <a:r>
              <a:rPr dirty="0" err="1"/>
              <a:t>부착하거나</a:t>
            </a:r>
            <a:r>
              <a:rPr dirty="0"/>
              <a:t> </a:t>
            </a:r>
            <a:r>
              <a:rPr dirty="0" err="1"/>
              <a:t>각도를</a:t>
            </a:r>
            <a:r>
              <a:rPr dirty="0"/>
              <a:t> </a:t>
            </a:r>
            <a:r>
              <a:rPr dirty="0" err="1"/>
              <a:t>조정하여</a:t>
            </a:r>
            <a:r>
              <a:rPr dirty="0"/>
              <a:t> </a:t>
            </a:r>
            <a:r>
              <a:rPr dirty="0" err="1"/>
              <a:t>이물질</a:t>
            </a:r>
            <a:r>
              <a:rPr dirty="0"/>
              <a:t> </a:t>
            </a:r>
            <a:r>
              <a:rPr dirty="0" err="1"/>
              <a:t>등을</a:t>
            </a:r>
            <a:r>
              <a:rPr dirty="0"/>
              <a:t> </a:t>
            </a:r>
            <a:r>
              <a:rPr dirty="0" err="1"/>
              <a:t>여러</a:t>
            </a:r>
            <a:r>
              <a:rPr dirty="0"/>
              <a:t> </a:t>
            </a:r>
            <a:r>
              <a:rPr dirty="0" err="1"/>
              <a:t>각도를</a:t>
            </a:r>
            <a:r>
              <a:rPr dirty="0"/>
              <a:t> </a:t>
            </a:r>
            <a:r>
              <a:rPr dirty="0" err="1"/>
              <a:t>포착할</a:t>
            </a:r>
            <a:r>
              <a:rPr dirty="0"/>
              <a:t> 수 </a:t>
            </a:r>
            <a:r>
              <a:rPr dirty="0" err="1"/>
              <a:t>있게</a:t>
            </a:r>
            <a:r>
              <a:rPr dirty="0"/>
              <a:t> </a:t>
            </a:r>
            <a:r>
              <a:rPr dirty="0" err="1"/>
              <a:t>설정할</a:t>
            </a:r>
            <a:r>
              <a:rPr dirty="0"/>
              <a:t> 수 </a:t>
            </a:r>
            <a:r>
              <a:rPr dirty="0" err="1"/>
              <a:t>있다</a:t>
            </a:r>
            <a:r>
              <a:rPr dirty="0"/>
              <a:t>.</a:t>
            </a:r>
            <a:endParaRPr lang="ko-KR" altLang="en-US" dirty="0"/>
          </a:p>
        </p:txBody>
      </p:sp>
      <p:pic>
        <p:nvPicPr>
          <p:cNvPr id="652" name="Object 6" descr="C:/Users/안진현/AppData/Roaming/PolarisOffice/ETemp/4656_20036560/image9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6615430"/>
            <a:ext cx="17019905" cy="424243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653" name="Object 9" descr="C:/Users/안진현/AppData/Roaming/PolarisOffice/ETemp/4656_20036560/image9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65" y="2929255"/>
            <a:ext cx="11790045" cy="119697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654" name="Object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95" y="2733040"/>
            <a:ext cx="2771775" cy="436880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Object 15"/>
          <p:cNvSpPr txBox="1"/>
          <p:nvPr/>
        </p:nvSpPr>
        <p:spPr>
          <a:xfrm>
            <a:off x="4416425" y="2785110"/>
            <a:ext cx="2981325" cy="386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전략 문제점</a:t>
            </a:r>
          </a:p>
        </p:txBody>
      </p:sp>
      <p:grpSp>
        <p:nvGrpSpPr>
          <p:cNvPr id="658" name="그룹 1005"/>
          <p:cNvGrpSpPr/>
          <p:nvPr/>
        </p:nvGrpSpPr>
        <p:grpSpPr>
          <a:xfrm>
            <a:off x="4095115" y="2488565"/>
            <a:ext cx="809625" cy="855345"/>
            <a:chOff x="4095115" y="2488565"/>
            <a:chExt cx="809625" cy="855345"/>
          </a:xfrm>
        </p:grpSpPr>
        <p:pic>
          <p:nvPicPr>
            <p:cNvPr id="656" name="Object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5115" y="2488565"/>
              <a:ext cx="809625" cy="8553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Object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4190" y="2721610"/>
              <a:ext cx="394335" cy="433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9" name="Object 24"/>
          <p:cNvSpPr txBox="1"/>
          <p:nvPr/>
        </p:nvSpPr>
        <p:spPr>
          <a:xfrm>
            <a:off x="1211580" y="3250565"/>
            <a:ext cx="17632045" cy="642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spc="-100">
                <a:solidFill>
                  <a:srgbClr val="595959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t>" 센서 인식 정확도를 높일 필요성이 요구된다. "</a:t>
            </a:r>
          </a:p>
          <a:p>
            <a:pPr algn="ctr">
              <a:defRPr sz="1400" spc="-100">
                <a:solidFill>
                  <a:srgbClr val="595959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t>기계가 지닌 공통적인 한계로서 이물질 등으로 인한 오류가 발생할 수 있다.</a:t>
            </a:r>
          </a:p>
        </p:txBody>
      </p:sp>
      <p:pic>
        <p:nvPicPr>
          <p:cNvPr id="660" name="Object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580" y="4541161"/>
            <a:ext cx="2771775" cy="43688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Object 28"/>
          <p:cNvSpPr txBox="1"/>
          <p:nvPr/>
        </p:nvSpPr>
        <p:spPr>
          <a:xfrm>
            <a:off x="4461510" y="4593231"/>
            <a:ext cx="2981325" cy="386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전략</a:t>
            </a:r>
            <a:endParaRPr dirty="0"/>
          </a:p>
        </p:txBody>
      </p:sp>
      <p:grpSp>
        <p:nvGrpSpPr>
          <p:cNvPr id="664" name="그룹 1009"/>
          <p:cNvGrpSpPr/>
          <p:nvPr/>
        </p:nvGrpSpPr>
        <p:grpSpPr>
          <a:xfrm>
            <a:off x="4111625" y="4306211"/>
            <a:ext cx="809625" cy="855345"/>
            <a:chOff x="4079240" y="4399280"/>
            <a:chExt cx="809625" cy="855345"/>
          </a:xfrm>
        </p:grpSpPr>
        <p:pic>
          <p:nvPicPr>
            <p:cNvPr id="662" name="Object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9240" y="4399280"/>
              <a:ext cx="809625" cy="8553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Object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89425" y="4561840"/>
              <a:ext cx="394335" cy="433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65" name="Object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5937885" y="7261225"/>
            <a:ext cx="1758950" cy="2171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Object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855710" y="7261225"/>
            <a:ext cx="1758950" cy="2171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Object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1914505" y="7261225"/>
            <a:ext cx="1758950" cy="2171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Object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3020060" y="7261225"/>
            <a:ext cx="1758950" cy="2171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Object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5720" y="8258810"/>
            <a:ext cx="465455" cy="175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Object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3545" y="8258810"/>
            <a:ext cx="465455" cy="175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Object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61370" y="8258810"/>
            <a:ext cx="465455" cy="175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Object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03020" y="8258810"/>
            <a:ext cx="465455" cy="175895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Object 61"/>
          <p:cNvSpPr txBox="1"/>
          <p:nvPr/>
        </p:nvSpPr>
        <p:spPr>
          <a:xfrm>
            <a:off x="2479040" y="9404350"/>
            <a:ext cx="2468880" cy="829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algn="ctr" latinLnBrk="0">
              <a:buFontTx/>
              <a:buNone/>
              <a:defRPr sz="1500">
                <a:solidFill>
                  <a:srgbClr val="9E9E9E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pPr>
            <a:r>
              <a:rPr sz="2400"/>
              <a:t>인지</a:t>
            </a:r>
            <a:endParaRPr lang="ko-KR" altLang="en-US" sz="2400"/>
          </a:p>
          <a:p>
            <a:pPr marL="0" indent="0" algn="ctr" latinLnBrk="0">
              <a:buFontTx/>
              <a:buNone/>
              <a:defRPr sz="1500">
                <a:solidFill>
                  <a:srgbClr val="9E9E9E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pPr>
            <a:r>
              <a:rPr sz="2400"/>
              <a:t>intelligence</a:t>
            </a:r>
            <a:endParaRPr lang="ko-KR" altLang="en-US" sz="2400"/>
          </a:p>
        </p:txBody>
      </p:sp>
      <p:sp>
        <p:nvSpPr>
          <p:cNvPr id="674" name="Object 62"/>
          <p:cNvSpPr txBox="1"/>
          <p:nvPr/>
        </p:nvSpPr>
        <p:spPr>
          <a:xfrm>
            <a:off x="5387975" y="9404350"/>
            <a:ext cx="2468880" cy="829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algn="ctr" latinLnBrk="0">
              <a:buFontTx/>
              <a:buNone/>
              <a:defRPr sz="1500">
                <a:solidFill>
                  <a:srgbClr val="9E9E9E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pPr>
            <a:r>
              <a:rPr sz="2400"/>
              <a:t>설계</a:t>
            </a:r>
            <a:endParaRPr lang="ko-KR" altLang="en-US" sz="2400"/>
          </a:p>
          <a:p>
            <a:pPr marL="0" indent="0" algn="ctr" latinLnBrk="0">
              <a:buFontTx/>
              <a:buNone/>
              <a:defRPr sz="1500">
                <a:solidFill>
                  <a:srgbClr val="9E9E9E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pPr>
            <a:r>
              <a:rPr sz="2400"/>
              <a:t>design</a:t>
            </a:r>
            <a:endParaRPr lang="ko-KR" altLang="en-US" sz="2400"/>
          </a:p>
        </p:txBody>
      </p:sp>
      <p:sp>
        <p:nvSpPr>
          <p:cNvPr id="675" name="Object 63"/>
          <p:cNvSpPr txBox="1"/>
          <p:nvPr/>
        </p:nvSpPr>
        <p:spPr>
          <a:xfrm>
            <a:off x="8337550" y="9404350"/>
            <a:ext cx="2468880" cy="829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algn="ctr" latinLnBrk="0">
              <a:buFontTx/>
              <a:buNone/>
              <a:defRPr sz="1500">
                <a:solidFill>
                  <a:srgbClr val="9E9E9E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pPr>
            <a:r>
              <a:rPr sz="2400"/>
              <a:t>선택</a:t>
            </a:r>
            <a:endParaRPr lang="ko-KR" altLang="en-US" sz="2400"/>
          </a:p>
          <a:p>
            <a:pPr marL="0" indent="0" algn="ctr" latinLnBrk="0">
              <a:buFontTx/>
              <a:buNone/>
              <a:defRPr sz="1500">
                <a:solidFill>
                  <a:srgbClr val="9E9E9E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pPr>
            <a:r>
              <a:rPr sz="2400"/>
              <a:t>choice</a:t>
            </a:r>
            <a:endParaRPr lang="ko-KR" altLang="en-US" sz="2400"/>
          </a:p>
        </p:txBody>
      </p:sp>
      <p:sp>
        <p:nvSpPr>
          <p:cNvPr id="676" name="Object 64"/>
          <p:cNvSpPr txBox="1"/>
          <p:nvPr/>
        </p:nvSpPr>
        <p:spPr>
          <a:xfrm>
            <a:off x="11405870" y="9404350"/>
            <a:ext cx="2468880" cy="829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algn="ctr" latinLnBrk="0">
              <a:buFontTx/>
              <a:buNone/>
              <a:defRPr sz="1500">
                <a:solidFill>
                  <a:srgbClr val="9E9E9E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pPr>
            <a:r>
              <a:rPr sz="2400"/>
              <a:t>실행</a:t>
            </a:r>
            <a:endParaRPr lang="ko-KR" altLang="en-US" sz="2400"/>
          </a:p>
          <a:p>
            <a:pPr marL="0" indent="0" algn="ctr" latinLnBrk="0">
              <a:buFontTx/>
              <a:buNone/>
              <a:defRPr sz="1500">
                <a:solidFill>
                  <a:srgbClr val="9E9E9E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pPr>
            <a:r>
              <a:rPr sz="2400"/>
              <a:t>implementation</a:t>
            </a:r>
            <a:endParaRPr lang="ko-KR" altLang="en-US" sz="2400"/>
          </a:p>
        </p:txBody>
      </p:sp>
      <p:pic>
        <p:nvPicPr>
          <p:cNvPr id="677" name="Object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7730" y="8098155"/>
            <a:ext cx="523875" cy="523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Object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350" y="8088630"/>
            <a:ext cx="523875" cy="522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Object 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980" y="8077200"/>
            <a:ext cx="594995" cy="551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Object 7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29160" y="8105140"/>
            <a:ext cx="523875" cy="51562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Object 77"/>
          <p:cNvSpPr txBox="1">
            <a:spLocks/>
          </p:cNvSpPr>
          <p:nvPr/>
        </p:nvSpPr>
        <p:spPr>
          <a:xfrm>
            <a:off x="1699260" y="6790690"/>
            <a:ext cx="11440795" cy="58420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400">
                <a:solidFill>
                  <a:srgbClr val="568A35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pPr>
            <a:r>
              <a:rPr sz="3200"/>
              <a:t>전략 과정 및 목표 수립</a:t>
            </a:r>
            <a:r>
              <a:rPr lang="ko-KR" sz="3200"/>
              <a:t>-  </a:t>
            </a:r>
            <a:r>
              <a:rPr sz="3200"/>
              <a:t>허버트 사이먼의 </a:t>
            </a:r>
            <a:r>
              <a:rPr lang="ko-KR" sz="3200"/>
              <a:t> </a:t>
            </a:r>
            <a:r>
              <a:rPr sz="3200"/>
              <a:t>의사결정 단계</a:t>
            </a:r>
            <a:endParaRPr lang="ko-KR" altLang="en-US" sz="3200"/>
          </a:p>
        </p:txBody>
      </p:sp>
      <p:pic>
        <p:nvPicPr>
          <p:cNvPr id="682" name="Object 7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709140" y="7344410"/>
            <a:ext cx="1882140" cy="1882140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Object 81"/>
          <p:cNvSpPr txBox="1">
            <a:spLocks/>
          </p:cNvSpPr>
          <p:nvPr/>
        </p:nvSpPr>
        <p:spPr>
          <a:xfrm>
            <a:off x="14164945" y="7921625"/>
            <a:ext cx="3008630" cy="82994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/>
          <a:p>
            <a:pPr marL="0" indent="0" algn="ctr" latinLnBrk="0">
              <a:buFontTx/>
              <a:buNone/>
              <a:defRPr sz="1700" b="1">
                <a:solidFill>
                  <a:srgbClr val="6C9859"/>
                </a:solidFill>
                <a:latin typeface="IBM Plex Sans KR" charset="0"/>
                <a:ea typeface="IBM Plex Sans KR" charset="0"/>
                <a:cs typeface="IBM Plex Sans KR" charset="0"/>
              </a:defRPr>
            </a:pPr>
            <a:r>
              <a:rPr sz="2400"/>
              <a:t>감시</a:t>
            </a:r>
            <a:endParaRPr lang="ko-KR" altLang="en-US" sz="2400"/>
          </a:p>
          <a:p>
            <a:pPr marL="0" indent="0" algn="ctr" latinLnBrk="0">
              <a:buFontTx/>
              <a:buNone/>
              <a:defRPr sz="1700" b="1">
                <a:solidFill>
                  <a:srgbClr val="6C9859"/>
                </a:solidFill>
                <a:latin typeface="IBM Plex Sans KR" charset="0"/>
                <a:ea typeface="IBM Plex Sans KR" charset="0"/>
                <a:cs typeface="IBM Plex Sans KR" charset="0"/>
              </a:defRPr>
            </a:pPr>
            <a:r>
              <a:rPr sz="2400"/>
              <a:t>monitoring</a:t>
            </a:r>
            <a:endParaRPr lang="ko-KR" altLang="en-US" sz="2400"/>
          </a:p>
        </p:txBody>
      </p:sp>
      <p:sp>
        <p:nvSpPr>
          <p:cNvPr id="684" name="Object 82"/>
          <p:cNvSpPr txBox="1"/>
          <p:nvPr/>
        </p:nvSpPr>
        <p:spPr>
          <a:xfrm>
            <a:off x="2139950" y="708025"/>
            <a:ext cx="8943340" cy="98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800">
                <a:solidFill>
                  <a:srgbClr val="3A3A3A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</a:lstStyle>
          <a:p>
            <a:r>
              <a:t>complementary task</a:t>
            </a:r>
          </a:p>
        </p:txBody>
      </p:sp>
      <p:sp>
        <p:nvSpPr>
          <p:cNvPr id="685" name="Object 83"/>
          <p:cNvSpPr txBox="1">
            <a:spLocks/>
          </p:cNvSpPr>
          <p:nvPr/>
        </p:nvSpPr>
        <p:spPr>
          <a:xfrm>
            <a:off x="2198370" y="1678305"/>
            <a:ext cx="6660515" cy="39941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rgbClr val="0F2521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rPr sz="2000"/>
              <a:t>문제점과 보완 과제를 설명합니다.</a:t>
            </a:r>
            <a:endParaRPr lang="ko-KR" altLang="en-US" sz="2000"/>
          </a:p>
        </p:txBody>
      </p:sp>
      <p:pic>
        <p:nvPicPr>
          <p:cNvPr id="686" name="Object 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26060" y="-254000"/>
            <a:ext cx="1638935" cy="1053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Object 8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Object 9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Object 9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Object 96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작품 개요</a:t>
            </a:r>
          </a:p>
        </p:txBody>
      </p:sp>
      <p:sp>
        <p:nvSpPr>
          <p:cNvPr id="691" name="Object 97"/>
          <p:cNvSpPr txBox="1"/>
          <p:nvPr/>
        </p:nvSpPr>
        <p:spPr>
          <a:xfrm>
            <a:off x="-325120" y="282130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개발 목표</a:t>
            </a:r>
          </a:p>
        </p:txBody>
      </p:sp>
      <p:sp>
        <p:nvSpPr>
          <p:cNvPr id="692" name="Object 98"/>
          <p:cNvSpPr txBox="1"/>
          <p:nvPr/>
        </p:nvSpPr>
        <p:spPr>
          <a:xfrm>
            <a:off x="-325120" y="39452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결과물 보고</a:t>
            </a:r>
          </a:p>
        </p:txBody>
      </p:sp>
      <p:sp>
        <p:nvSpPr>
          <p:cNvPr id="693" name="Object 99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주요 사용 코드</a:t>
            </a:r>
          </a:p>
        </p:txBody>
      </p:sp>
      <p:sp>
        <p:nvSpPr>
          <p:cNvPr id="694" name="Object 100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695" name="Object 101"/>
          <p:cNvSpPr txBox="1"/>
          <p:nvPr/>
        </p:nvSpPr>
        <p:spPr>
          <a:xfrm>
            <a:off x="-325120" y="7424420"/>
            <a:ext cx="2061210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동작구성</a:t>
            </a:r>
          </a:p>
        </p:txBody>
      </p:sp>
      <p:pic>
        <p:nvPicPr>
          <p:cNvPr id="58" name="Object 112">
            <a:extLst>
              <a:ext uri="{FF2B5EF4-FFF2-40B4-BE49-F238E27FC236}">
                <a16:creationId xmlns:a16="http://schemas.microsoft.com/office/drawing/2014/main" id="{CF28BEEE-DFB6-256B-8C0D-3A517DA5FC8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98755" y="7849870"/>
            <a:ext cx="1758950" cy="1168400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Object 102"/>
          <p:cNvSpPr txBox="1"/>
          <p:nvPr/>
        </p:nvSpPr>
        <p:spPr>
          <a:xfrm>
            <a:off x="-325120" y="85553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697" name="Object 10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Object 10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Object 10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0380" y="3430905"/>
            <a:ext cx="415290" cy="45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Object 11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Object 120"/>
          <p:cNvSpPr txBox="1"/>
          <p:nvPr/>
        </p:nvSpPr>
        <p:spPr>
          <a:xfrm>
            <a:off x="4798695" y="9225915"/>
            <a:ext cx="1266190" cy="430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rgbClr val="D94925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lvl1pPr>
          </a:lstStyle>
          <a:p>
            <a:pPr marL="0" indent="0" latinLnBrk="0">
              <a:buFontTx/>
              <a:buNone/>
            </a:pPr>
            <a:r>
              <a:rPr sz="2200"/>
              <a:t>의사결정</a:t>
            </a:r>
            <a:endParaRPr lang="ko-KR" altLang="en-US" sz="2200"/>
          </a:p>
        </p:txBody>
      </p:sp>
      <p:sp>
        <p:nvSpPr>
          <p:cNvPr id="705" name="Object 121"/>
          <p:cNvSpPr txBox="1"/>
          <p:nvPr/>
        </p:nvSpPr>
        <p:spPr>
          <a:xfrm>
            <a:off x="13935710" y="8893175"/>
            <a:ext cx="1266190" cy="399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rgbClr val="18A8F1"/>
                </a:solidFill>
                <a:latin typeface="IBM Plex Sans KR Medium" charset="0"/>
                <a:ea typeface="IBM Plex Sans KR Medium" charset="0"/>
                <a:cs typeface="IBM Plex Sans KR Medium" charset="0"/>
              </a:defRPr>
            </a:lvl1pPr>
          </a:lstStyle>
          <a:p>
            <a:pPr marL="0" indent="0" latinLnBrk="0">
              <a:buFontTx/>
              <a:buNone/>
            </a:pPr>
            <a:r>
              <a:rPr sz="2000"/>
              <a:t>문제해결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625" y="0"/>
            <a:ext cx="18590895" cy="10380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755" y="-158750"/>
            <a:ext cx="1638935" cy="1053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9" name="Objec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45" y="5363210"/>
            <a:ext cx="1545590" cy="591185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Object 11"/>
          <p:cNvSpPr txBox="1"/>
          <p:nvPr/>
        </p:nvSpPr>
        <p:spPr>
          <a:xfrm>
            <a:off x="2793365" y="5519420"/>
            <a:ext cx="147955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#조경</a:t>
            </a:r>
          </a:p>
        </p:txBody>
      </p:sp>
      <p:pic>
        <p:nvPicPr>
          <p:cNvPr id="711" name="Object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415" y="5375275"/>
            <a:ext cx="1392555" cy="56642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Object 15"/>
          <p:cNvSpPr txBox="1"/>
          <p:nvPr/>
        </p:nvSpPr>
        <p:spPr>
          <a:xfrm>
            <a:off x="4399915" y="5519420"/>
            <a:ext cx="151892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#그린</a:t>
            </a:r>
          </a:p>
        </p:txBody>
      </p:sp>
      <p:pic>
        <p:nvPicPr>
          <p:cNvPr id="713" name="Object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6560" y="5363210"/>
            <a:ext cx="1339215" cy="591185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Object 19"/>
          <p:cNvSpPr txBox="1"/>
          <p:nvPr/>
        </p:nvSpPr>
        <p:spPr>
          <a:xfrm>
            <a:off x="10486390" y="5519420"/>
            <a:ext cx="151892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#식물</a:t>
            </a:r>
          </a:p>
        </p:txBody>
      </p:sp>
      <p:pic>
        <p:nvPicPr>
          <p:cNvPr id="715" name="Object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2620" y="5366385"/>
            <a:ext cx="2814955" cy="584200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Object 23"/>
          <p:cNvSpPr txBox="1"/>
          <p:nvPr/>
        </p:nvSpPr>
        <p:spPr>
          <a:xfrm>
            <a:off x="12615545" y="5519420"/>
            <a:ext cx="172847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#환경오염</a:t>
            </a:r>
          </a:p>
        </p:txBody>
      </p:sp>
      <p:pic>
        <p:nvPicPr>
          <p:cNvPr id="717" name="Object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4420" y="5363210"/>
            <a:ext cx="1545590" cy="591185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Object 27"/>
          <p:cNvSpPr txBox="1"/>
          <p:nvPr/>
        </p:nvSpPr>
        <p:spPr>
          <a:xfrm>
            <a:off x="15077440" y="5519420"/>
            <a:ext cx="147955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#샐러드</a:t>
            </a:r>
          </a:p>
        </p:txBody>
      </p:sp>
      <p:pic>
        <p:nvPicPr>
          <p:cNvPr id="719" name="Object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9510" y="5366385"/>
            <a:ext cx="2909570" cy="58420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Object 31"/>
          <p:cNvSpPr txBox="1"/>
          <p:nvPr/>
        </p:nvSpPr>
        <p:spPr>
          <a:xfrm>
            <a:off x="7774940" y="5519420"/>
            <a:ext cx="237871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#스마트매니지먼트</a:t>
            </a:r>
          </a:p>
        </p:txBody>
      </p:sp>
      <p:pic>
        <p:nvPicPr>
          <p:cNvPr id="721" name="Object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740" y="4656455"/>
            <a:ext cx="1339215" cy="591185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Object 35"/>
          <p:cNvSpPr txBox="1"/>
          <p:nvPr/>
        </p:nvSpPr>
        <p:spPr>
          <a:xfrm>
            <a:off x="2655570" y="4796790"/>
            <a:ext cx="151892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#자연</a:t>
            </a:r>
          </a:p>
        </p:txBody>
      </p:sp>
      <p:pic>
        <p:nvPicPr>
          <p:cNvPr id="723" name="Object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815" y="5363210"/>
            <a:ext cx="1339215" cy="591185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Object 39"/>
          <p:cNvSpPr txBox="1"/>
          <p:nvPr/>
        </p:nvSpPr>
        <p:spPr>
          <a:xfrm>
            <a:off x="5923280" y="5519420"/>
            <a:ext cx="151892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#재배</a:t>
            </a:r>
          </a:p>
        </p:txBody>
      </p:sp>
      <p:pic>
        <p:nvPicPr>
          <p:cNvPr id="725" name="Object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185" y="4659630"/>
            <a:ext cx="2909570" cy="584200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Object 43"/>
          <p:cNvSpPr txBox="1"/>
          <p:nvPr/>
        </p:nvSpPr>
        <p:spPr>
          <a:xfrm>
            <a:off x="4539615" y="4788535"/>
            <a:ext cx="237871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#플렌테리어</a:t>
            </a:r>
          </a:p>
        </p:txBody>
      </p:sp>
      <p:pic>
        <p:nvPicPr>
          <p:cNvPr id="727" name="Object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985" y="4668520"/>
            <a:ext cx="1392555" cy="566420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Object 47"/>
          <p:cNvSpPr txBox="1"/>
          <p:nvPr/>
        </p:nvSpPr>
        <p:spPr>
          <a:xfrm>
            <a:off x="7310120" y="4810760"/>
            <a:ext cx="151892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#취미</a:t>
            </a:r>
          </a:p>
        </p:txBody>
      </p:sp>
      <p:pic>
        <p:nvPicPr>
          <p:cNvPr id="729" name="Object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405" y="4656455"/>
            <a:ext cx="1545590" cy="591185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Object 51"/>
          <p:cNvSpPr txBox="1"/>
          <p:nvPr/>
        </p:nvSpPr>
        <p:spPr>
          <a:xfrm>
            <a:off x="8987790" y="4796790"/>
            <a:ext cx="147955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#애그리컬쳐</a:t>
            </a:r>
          </a:p>
        </p:txBody>
      </p:sp>
      <p:pic>
        <p:nvPicPr>
          <p:cNvPr id="731" name="Object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225" y="4668520"/>
            <a:ext cx="1392555" cy="56642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Object 55"/>
          <p:cNvSpPr txBox="1"/>
          <p:nvPr/>
        </p:nvSpPr>
        <p:spPr>
          <a:xfrm>
            <a:off x="10626725" y="4810760"/>
            <a:ext cx="151892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#정화</a:t>
            </a:r>
          </a:p>
        </p:txBody>
      </p:sp>
      <p:pic>
        <p:nvPicPr>
          <p:cNvPr id="733" name="Object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2010" y="4656455"/>
            <a:ext cx="1339215" cy="591185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Object 59"/>
          <p:cNvSpPr txBox="1"/>
          <p:nvPr/>
        </p:nvSpPr>
        <p:spPr>
          <a:xfrm>
            <a:off x="12608560" y="4796790"/>
            <a:ext cx="66548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#에코</a:t>
            </a:r>
          </a:p>
        </p:txBody>
      </p:sp>
      <p:pic>
        <p:nvPicPr>
          <p:cNvPr id="735" name="Object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0455" y="4659630"/>
            <a:ext cx="2814955" cy="584200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Object 63"/>
          <p:cNvSpPr txBox="1"/>
          <p:nvPr/>
        </p:nvSpPr>
        <p:spPr>
          <a:xfrm>
            <a:off x="14300835" y="4796790"/>
            <a:ext cx="1986915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#스마트 블렌딩</a:t>
            </a:r>
          </a:p>
        </p:txBody>
      </p:sp>
      <p:pic>
        <p:nvPicPr>
          <p:cNvPr id="737" name="Object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0590" y="3326130"/>
            <a:ext cx="11684000" cy="719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Object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0590" y="3237230"/>
            <a:ext cx="11764645" cy="877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Object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5540" y="3237230"/>
            <a:ext cx="871220" cy="871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Object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59380" y="3487420"/>
            <a:ext cx="441325" cy="421640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Object 76"/>
          <p:cNvSpPr txBox="1"/>
          <p:nvPr/>
        </p:nvSpPr>
        <p:spPr>
          <a:xfrm>
            <a:off x="2139950" y="898525"/>
            <a:ext cx="11448415" cy="98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800">
                <a:solidFill>
                  <a:srgbClr val="FFFFFF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</a:lstStyle>
          <a:p>
            <a:r>
              <a:t>Expected Results</a:t>
            </a:r>
          </a:p>
        </p:txBody>
      </p:sp>
      <p:sp>
        <p:nvSpPr>
          <p:cNvPr id="742" name="Object 77"/>
          <p:cNvSpPr txBox="1"/>
          <p:nvPr/>
        </p:nvSpPr>
        <p:spPr>
          <a:xfrm>
            <a:off x="2128520" y="1935480"/>
            <a:ext cx="11440160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추출된 트렌드 키워드를 통한 컨셉 및 베네핏을 설명할 수 있다.</a:t>
            </a:r>
          </a:p>
        </p:txBody>
      </p:sp>
      <p:sp>
        <p:nvSpPr>
          <p:cNvPr id="743" name="Object 78"/>
          <p:cNvSpPr txBox="1"/>
          <p:nvPr/>
        </p:nvSpPr>
        <p:spPr>
          <a:xfrm>
            <a:off x="855980" y="3512820"/>
            <a:ext cx="16637635" cy="414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spc="-100">
                <a:solidFill>
                  <a:srgbClr val="595959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defRPr>
            </a:lvl1pPr>
          </a:lstStyle>
          <a:p>
            <a:r>
              <a:t>스마트 팜 시스템을 통해 채소만 재배할 수 있나요?</a:t>
            </a:r>
          </a:p>
        </p:txBody>
      </p:sp>
      <p:pic>
        <p:nvPicPr>
          <p:cNvPr id="744" name="Object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960" y="7472680"/>
            <a:ext cx="8737600" cy="119634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Object 82"/>
          <p:cNvSpPr txBox="1"/>
          <p:nvPr/>
        </p:nvSpPr>
        <p:spPr>
          <a:xfrm>
            <a:off x="6031230" y="8787130"/>
            <a:ext cx="6449695" cy="47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t>*미닝아웃 : 가치관이나 신념을 기준으로 제품을 택하는 행위</a:t>
            </a:r>
          </a:p>
          <a:p>
            <a:pPr algn="ctr">
              <a:defRPr sz="1200">
                <a:solidFill>
                  <a:srgbClr val="FFFFFF"/>
                </a:solidFill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t>*블렌딩 : 기존의 것을 다른 것과 접목시켜 새로운 것을 만드는 행위</a:t>
            </a:r>
          </a:p>
        </p:txBody>
      </p:sp>
      <p:sp>
        <p:nvSpPr>
          <p:cNvPr id="746" name="Object 83"/>
          <p:cNvSpPr txBox="1"/>
          <p:nvPr/>
        </p:nvSpPr>
        <p:spPr>
          <a:xfrm>
            <a:off x="3313430" y="7747635"/>
            <a:ext cx="11945620" cy="709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9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t>코로나 시대로 심화되어진 개인의 개성이라는 키워드를 접목시켜,</a:t>
            </a:r>
            <a:r>
              <a:rPr>
                <a:latin typeface="Noto Sans CJK KR Black"/>
                <a:ea typeface="Noto Sans CJK KR Black"/>
                <a:cs typeface="Noto Sans CJK KR Black"/>
                <a:sym typeface="Noto Sans CJK KR Black"/>
              </a:rPr>
              <a:t> </a:t>
            </a:r>
          </a:p>
          <a:p>
            <a:pPr algn="ctr">
              <a:defRPr sz="1900">
                <a:latin typeface="Noto Sans CJK KR Black"/>
                <a:ea typeface="Noto Sans CJK KR Black"/>
                <a:cs typeface="Noto Sans CJK KR Black"/>
                <a:sym typeface="Noto Sans CJK KR Black"/>
              </a:defRPr>
            </a:pPr>
            <a:r>
              <a:t>개인의 용도에 따른 </a:t>
            </a:r>
            <a:r>
              <a:rPr>
                <a:solidFill>
                  <a:srgbClr val="568A35"/>
                </a:solidFill>
              </a:rPr>
              <a:t>'창의적인 미닝 아웃'</a:t>
            </a:r>
            <a:r>
              <a:rPr>
                <a:latin typeface="Noto Sans CJK KR Medium"/>
                <a:ea typeface="Noto Sans CJK KR Medium"/>
                <a:cs typeface="Noto Sans CJK KR Medium"/>
                <a:sym typeface="Noto Sans CJK KR Medium"/>
              </a:rPr>
              <a:t> </a:t>
            </a:r>
            <a:r>
              <a:t>을 블렌딩</a:t>
            </a:r>
          </a:p>
        </p:txBody>
      </p:sp>
      <p:pic>
        <p:nvPicPr>
          <p:cNvPr id="747" name="Object 8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Object 8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Object 9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Object 93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작품 개요</a:t>
            </a:r>
          </a:p>
        </p:txBody>
      </p:sp>
      <p:sp>
        <p:nvSpPr>
          <p:cNvPr id="751" name="Object 94"/>
          <p:cNvSpPr txBox="1"/>
          <p:nvPr/>
        </p:nvSpPr>
        <p:spPr>
          <a:xfrm>
            <a:off x="-325120" y="282130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개발 목표</a:t>
            </a:r>
          </a:p>
        </p:txBody>
      </p:sp>
      <p:sp>
        <p:nvSpPr>
          <p:cNvPr id="752" name="Object 95"/>
          <p:cNvSpPr txBox="1"/>
          <p:nvPr/>
        </p:nvSpPr>
        <p:spPr>
          <a:xfrm>
            <a:off x="-325120" y="39452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결과물 보고</a:t>
            </a:r>
          </a:p>
        </p:txBody>
      </p:sp>
      <p:sp>
        <p:nvSpPr>
          <p:cNvPr id="753" name="Object 96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주요 사용 코드</a:t>
            </a:r>
          </a:p>
        </p:txBody>
      </p:sp>
      <p:sp>
        <p:nvSpPr>
          <p:cNvPr id="754" name="Object 97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755" name="Object 98"/>
          <p:cNvSpPr txBox="1"/>
          <p:nvPr/>
        </p:nvSpPr>
        <p:spPr>
          <a:xfrm>
            <a:off x="-325120" y="7424420"/>
            <a:ext cx="2061210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동작구성</a:t>
            </a:r>
          </a:p>
        </p:txBody>
      </p:sp>
      <p:pic>
        <p:nvPicPr>
          <p:cNvPr id="761" name="Object 1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98755" y="7849870"/>
            <a:ext cx="1758950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Object 9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Object 102"/>
          <p:cNvSpPr txBox="1"/>
          <p:nvPr/>
        </p:nvSpPr>
        <p:spPr>
          <a:xfrm>
            <a:off x="-325120" y="85553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/>
              <a:t>과제</a:t>
            </a:r>
            <a:endParaRPr lang="ko-KR" altLang="en-US" dirty="0"/>
          </a:p>
        </p:txBody>
      </p:sp>
      <p:pic>
        <p:nvPicPr>
          <p:cNvPr id="758" name="Object 10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Object 10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0380" y="3430905"/>
            <a:ext cx="415290" cy="45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Object 10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C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95" y="2254567"/>
            <a:ext cx="18613755" cy="10394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1245235"/>
            <a:ext cx="18285460" cy="10285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0" name="Objec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05" y="998220"/>
            <a:ext cx="174625" cy="247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Object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170" y="998220"/>
            <a:ext cx="174625" cy="247015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Object 14"/>
          <p:cNvSpPr txBox="1"/>
          <p:nvPr/>
        </p:nvSpPr>
        <p:spPr>
          <a:xfrm>
            <a:off x="5866130" y="8147685"/>
            <a:ext cx="6553835" cy="427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100">
                <a:solidFill>
                  <a:srgbClr val="9FAD8E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</a:lstStyle>
          <a:p>
            <a:r>
              <a:t>충북대학교 전자정보대학 정보통신공학부</a:t>
            </a:r>
          </a:p>
        </p:txBody>
      </p:sp>
      <p:pic>
        <p:nvPicPr>
          <p:cNvPr id="783" name="Object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860" y="8647430"/>
            <a:ext cx="4312285" cy="36195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Object 18"/>
          <p:cNvSpPr txBox="1">
            <a:spLocks/>
          </p:cNvSpPr>
          <p:nvPr/>
        </p:nvSpPr>
        <p:spPr>
          <a:xfrm>
            <a:off x="-141605" y="2656840"/>
            <a:ext cx="18916015" cy="34143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/>
          <a:p>
            <a:pPr marL="0" indent="0" algn="ctr" latinLnBrk="0">
              <a:buFontTx/>
              <a:buNone/>
              <a:defRPr sz="10400" spc="-590">
                <a:solidFill>
                  <a:srgbClr val="FFFFFF"/>
                </a:solidFill>
                <a:latin typeface="FRINCO" charset="0"/>
                <a:ea typeface="FRINCO" charset="0"/>
                <a:cs typeface="FRINCO" charset="0"/>
              </a:defRPr>
            </a:pPr>
            <a:r>
              <a:rPr sz="7200"/>
              <a:t> Thank </a:t>
            </a:r>
            <a:r>
              <a:rPr sz="7200">
                <a:solidFill>
                  <a:srgbClr val="C5D6B1"/>
                </a:solidFill>
              </a:rPr>
              <a:t>you</a:t>
            </a:r>
            <a:r>
              <a:rPr sz="7200"/>
              <a:t> </a:t>
            </a:r>
            <a:endParaRPr lang="ko-KR" altLang="en-US" sz="7200"/>
          </a:p>
          <a:p>
            <a:pPr marL="0" indent="0" algn="ctr" latinLnBrk="0">
              <a:buFontTx/>
              <a:buNone/>
              <a:defRPr sz="10400" spc="-590">
                <a:solidFill>
                  <a:srgbClr val="FFFFFF"/>
                </a:solidFill>
                <a:latin typeface="FRINCO" charset="0"/>
                <a:ea typeface="FRINCO" charset="0"/>
                <a:cs typeface="FRINCO" charset="0"/>
              </a:defRPr>
            </a:pPr>
            <a:r>
              <a:rPr sz="7200"/>
              <a:t>for </a:t>
            </a:r>
            <a:endParaRPr lang="ko-KR" altLang="en-US" sz="7200"/>
          </a:p>
          <a:p>
            <a:pPr marL="0" indent="0" algn="ctr" latinLnBrk="0">
              <a:buFontTx/>
              <a:buNone/>
              <a:defRPr sz="10400" spc="-590">
                <a:solidFill>
                  <a:srgbClr val="FFFFFF"/>
                </a:solidFill>
                <a:latin typeface="FRINCO" charset="0"/>
                <a:ea typeface="FRINCO" charset="0"/>
                <a:cs typeface="FRINCO" charset="0"/>
              </a:defRPr>
            </a:pPr>
            <a:r>
              <a:rPr sz="7200"/>
              <a:t>your </a:t>
            </a:r>
            <a:r>
              <a:rPr sz="7200">
                <a:solidFill>
                  <a:srgbClr val="D94925"/>
                </a:solidFill>
              </a:rPr>
              <a:t>attention</a:t>
            </a:r>
            <a:endParaRPr lang="ko-KR" altLang="en-US" sz="7200">
              <a:solidFill>
                <a:srgbClr val="D94925"/>
              </a:solidFill>
            </a:endParaRPr>
          </a:p>
        </p:txBody>
      </p:sp>
      <p:sp>
        <p:nvSpPr>
          <p:cNvPr id="785" name="Object 19"/>
          <p:cNvSpPr txBox="1"/>
          <p:nvPr/>
        </p:nvSpPr>
        <p:spPr>
          <a:xfrm>
            <a:off x="1190625" y="1421765"/>
            <a:ext cx="227457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9FAD8E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r>
              <a:t>2019036112</a:t>
            </a:r>
          </a:p>
          <a:p>
            <a:pPr>
              <a:defRPr sz="1400">
                <a:solidFill>
                  <a:srgbClr val="9FAD8E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r>
              <a:t>김은총</a:t>
            </a:r>
          </a:p>
        </p:txBody>
      </p:sp>
      <p:sp>
        <p:nvSpPr>
          <p:cNvPr id="786" name="Object 20"/>
          <p:cNvSpPr txBox="1"/>
          <p:nvPr/>
        </p:nvSpPr>
        <p:spPr>
          <a:xfrm>
            <a:off x="2929890" y="1421765"/>
            <a:ext cx="227457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9FAD8E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pPr>
            <a:r>
              <a:t>2019036123</a:t>
            </a:r>
          </a:p>
          <a:p>
            <a:pPr>
              <a:defRPr sz="1400">
                <a:solidFill>
                  <a:srgbClr val="9FAD8E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pPr>
            <a:r>
              <a:t>안윤우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12786D-0D17-9E17-97A8-5CD08CE0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99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33C372-526C-EB85-C5F1-9165AE18B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4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460" cy="10285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755" y="7518400"/>
            <a:ext cx="18913475" cy="286258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Object 8"/>
          <p:cNvSpPr txBox="1"/>
          <p:nvPr/>
        </p:nvSpPr>
        <p:spPr>
          <a:xfrm>
            <a:off x="958850" y="512445"/>
            <a:ext cx="502475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787878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endParaRPr dirty="0"/>
          </a:p>
        </p:txBody>
      </p:sp>
      <p:sp>
        <p:nvSpPr>
          <p:cNvPr id="109" name="Object 9"/>
          <p:cNvSpPr txBox="1"/>
          <p:nvPr/>
        </p:nvSpPr>
        <p:spPr>
          <a:xfrm>
            <a:off x="1317625" y="968375"/>
            <a:ext cx="8681720" cy="100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>
                <a:latin typeface="Pistilli"/>
                <a:ea typeface="Pistilli"/>
                <a:cs typeface="Pistilli"/>
                <a:sym typeface="Pistilli"/>
              </a:defRPr>
            </a:lvl1pPr>
          </a:lstStyle>
          <a:p>
            <a:r>
              <a:t>CONTENTS</a:t>
            </a:r>
          </a:p>
        </p:txBody>
      </p:sp>
      <p:sp>
        <p:nvSpPr>
          <p:cNvPr id="110" name="Object 10"/>
          <p:cNvSpPr txBox="1"/>
          <p:nvPr/>
        </p:nvSpPr>
        <p:spPr>
          <a:xfrm>
            <a:off x="1275715" y="2006600"/>
            <a:ext cx="2543810" cy="386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403322"/>
                </a:solidFill>
                <a:latin typeface="NanumSquare"/>
                <a:ea typeface="NanumSquare"/>
                <a:cs typeface="NanumSquare"/>
                <a:sym typeface="NanumSquare"/>
              </a:defRPr>
            </a:lvl1pPr>
          </a:lstStyle>
          <a:p>
            <a:r>
              <a:t>목차 분리 나열형</a:t>
            </a:r>
          </a:p>
        </p:txBody>
      </p:sp>
      <p:sp>
        <p:nvSpPr>
          <p:cNvPr id="111" name="Object 11"/>
          <p:cNvSpPr txBox="1"/>
          <p:nvPr/>
        </p:nvSpPr>
        <p:spPr>
          <a:xfrm>
            <a:off x="11868150" y="2926080"/>
            <a:ext cx="456946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 b="1" spc="-200">
                <a:solidFill>
                  <a:srgbClr val="403322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rPr b="0" dirty="0" err="1"/>
              <a:t>주제</a:t>
            </a:r>
            <a:r>
              <a:rPr dirty="0"/>
              <a:t>   Project Proposal</a:t>
            </a:r>
          </a:p>
        </p:txBody>
      </p:sp>
      <p:sp>
        <p:nvSpPr>
          <p:cNvPr id="112" name="Object 12"/>
          <p:cNvSpPr txBox="1"/>
          <p:nvPr/>
        </p:nvSpPr>
        <p:spPr>
          <a:xfrm>
            <a:off x="10679430" y="2608580"/>
            <a:ext cx="1605915" cy="100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 u="sng">
                <a:latin typeface="Pistilli"/>
                <a:ea typeface="Pistilli"/>
                <a:cs typeface="Pistilli"/>
                <a:sym typeface="Pistilli"/>
              </a:defRPr>
            </a:lvl1pPr>
          </a:lstStyle>
          <a:p>
            <a:r>
              <a:t>01</a:t>
            </a:r>
          </a:p>
        </p:txBody>
      </p:sp>
      <p:sp>
        <p:nvSpPr>
          <p:cNvPr id="113" name="Object 13"/>
          <p:cNvSpPr txBox="1"/>
          <p:nvPr/>
        </p:nvSpPr>
        <p:spPr>
          <a:xfrm>
            <a:off x="10679430" y="4034155"/>
            <a:ext cx="1605915" cy="100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 u="sng">
                <a:latin typeface="Pistilli"/>
                <a:ea typeface="Pistilli"/>
                <a:cs typeface="Pistilli"/>
                <a:sym typeface="Pistilli"/>
              </a:defRPr>
            </a:lvl1pPr>
          </a:lstStyle>
          <a:p>
            <a:r>
              <a:t>02</a:t>
            </a:r>
          </a:p>
        </p:txBody>
      </p:sp>
      <p:sp>
        <p:nvSpPr>
          <p:cNvPr id="114" name="Object 14"/>
          <p:cNvSpPr txBox="1"/>
          <p:nvPr/>
        </p:nvSpPr>
        <p:spPr>
          <a:xfrm>
            <a:off x="10736580" y="5479415"/>
            <a:ext cx="1605915" cy="100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 u="sng">
                <a:latin typeface="Pistilli"/>
                <a:ea typeface="Pistilli"/>
                <a:cs typeface="Pistilli"/>
                <a:sym typeface="Pistilli"/>
              </a:defRPr>
            </a:lvl1pPr>
          </a:lstStyle>
          <a:p>
            <a:r>
              <a:t>03</a:t>
            </a:r>
          </a:p>
        </p:txBody>
      </p:sp>
      <p:sp>
        <p:nvSpPr>
          <p:cNvPr id="115" name="Object 15"/>
          <p:cNvSpPr txBox="1"/>
          <p:nvPr/>
        </p:nvSpPr>
        <p:spPr>
          <a:xfrm>
            <a:off x="10736580" y="7518400"/>
            <a:ext cx="1605915" cy="100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 u="sng">
                <a:latin typeface="Pistilli"/>
                <a:ea typeface="Pistilli"/>
                <a:cs typeface="Pistilli"/>
                <a:sym typeface="Pistilli"/>
              </a:defRPr>
            </a:lvl1pPr>
          </a:lstStyle>
          <a:p>
            <a:r>
              <a:t>04</a:t>
            </a:r>
          </a:p>
        </p:txBody>
      </p:sp>
      <p:pic>
        <p:nvPicPr>
          <p:cNvPr id="116" name="Object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" y="2806065"/>
            <a:ext cx="7773670" cy="58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Object 19"/>
          <p:cNvSpPr txBox="1"/>
          <p:nvPr/>
        </p:nvSpPr>
        <p:spPr>
          <a:xfrm>
            <a:off x="11868150" y="4378960"/>
            <a:ext cx="456946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 b="1" spc="-200">
                <a:solidFill>
                  <a:srgbClr val="403322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rPr b="0" dirty="0" err="1"/>
              <a:t>동작</a:t>
            </a:r>
            <a:r>
              <a:rPr b="0" dirty="0"/>
              <a:t> </a:t>
            </a:r>
            <a:r>
              <a:rPr b="0" dirty="0" err="1"/>
              <a:t>개요</a:t>
            </a:r>
            <a:r>
              <a:rPr dirty="0"/>
              <a:t> </a:t>
            </a:r>
            <a:r>
              <a:rPr b="0" dirty="0">
                <a:latin typeface="NanumSquare"/>
                <a:ea typeface="NanumSquare"/>
                <a:cs typeface="NanumSquare"/>
                <a:sym typeface="NanumSquare"/>
              </a:rPr>
              <a:t>(Summary)</a:t>
            </a:r>
          </a:p>
        </p:txBody>
      </p:sp>
      <p:sp>
        <p:nvSpPr>
          <p:cNvPr id="118" name="Object 20"/>
          <p:cNvSpPr txBox="1"/>
          <p:nvPr/>
        </p:nvSpPr>
        <p:spPr>
          <a:xfrm>
            <a:off x="11868150" y="5845175"/>
            <a:ext cx="6184265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 b="1" spc="-200">
                <a:solidFill>
                  <a:srgbClr val="403322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rPr b="0"/>
              <a:t>사용 모듈 </a:t>
            </a:r>
            <a:r>
              <a:t>(Contents Module)</a:t>
            </a:r>
          </a:p>
        </p:txBody>
      </p:sp>
      <p:sp>
        <p:nvSpPr>
          <p:cNvPr id="119" name="Object 21"/>
          <p:cNvSpPr txBox="1"/>
          <p:nvPr/>
        </p:nvSpPr>
        <p:spPr>
          <a:xfrm>
            <a:off x="11868150" y="7818120"/>
            <a:ext cx="739267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 b="1" spc="-200">
                <a:solidFill>
                  <a:srgbClr val="403322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rPr b="0"/>
              <a:t>정리</a:t>
            </a:r>
            <a:r>
              <a:t> </a:t>
            </a:r>
            <a:r>
              <a:rPr b="0">
                <a:latin typeface="NanumSquare"/>
                <a:ea typeface="NanumSquare"/>
                <a:cs typeface="NanumSquare"/>
                <a:sym typeface="NanumSquare"/>
              </a:rPr>
              <a:t>(Please Note)</a:t>
            </a:r>
          </a:p>
        </p:txBody>
      </p:sp>
      <p:sp>
        <p:nvSpPr>
          <p:cNvPr id="120" name="Object 22"/>
          <p:cNvSpPr txBox="1"/>
          <p:nvPr/>
        </p:nvSpPr>
        <p:spPr>
          <a:xfrm>
            <a:off x="10679430" y="3651250"/>
            <a:ext cx="7161530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 spc="-100">
                <a:solidFill>
                  <a:srgbClr val="373535"/>
                </a:solidFill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dirty="0"/>
              <a:t>- </a:t>
            </a:r>
            <a:r>
              <a:rPr dirty="0" err="1"/>
              <a:t>작품</a:t>
            </a:r>
            <a:r>
              <a:rPr dirty="0"/>
              <a:t> </a:t>
            </a:r>
            <a:r>
              <a:rPr dirty="0" err="1"/>
              <a:t>개요</a:t>
            </a:r>
            <a:endParaRPr dirty="0"/>
          </a:p>
          <a:p>
            <a:pPr>
              <a:defRPr sz="1300" spc="-100">
                <a:solidFill>
                  <a:srgbClr val="373535"/>
                </a:solidFill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dirty="0"/>
              <a:t>-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목표</a:t>
            </a:r>
            <a:endParaRPr dirty="0"/>
          </a:p>
        </p:txBody>
      </p:sp>
      <p:sp>
        <p:nvSpPr>
          <p:cNvPr id="121" name="Object 23"/>
          <p:cNvSpPr txBox="1"/>
          <p:nvPr/>
        </p:nvSpPr>
        <p:spPr>
          <a:xfrm>
            <a:off x="10679430" y="5142865"/>
            <a:ext cx="989012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 spc="-100">
                <a:solidFill>
                  <a:srgbClr val="373535"/>
                </a:solidFill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altLang="ko-KR" dirty="0"/>
              <a:t>- </a:t>
            </a:r>
            <a:r>
              <a:rPr lang="ko-KR" altLang="en-US" dirty="0"/>
              <a:t>동작 구성</a:t>
            </a:r>
            <a:endParaRPr lang="en-US" altLang="ko-KR" dirty="0"/>
          </a:p>
          <a:p>
            <a:pPr>
              <a:defRPr sz="1300" spc="-100">
                <a:solidFill>
                  <a:srgbClr val="373535"/>
                </a:solidFill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dirty="0"/>
              <a:t>- </a:t>
            </a:r>
            <a:r>
              <a:rPr dirty="0" err="1"/>
              <a:t>주요</a:t>
            </a:r>
            <a:r>
              <a:rPr dirty="0"/>
              <a:t> </a:t>
            </a:r>
            <a:r>
              <a:rPr lang="ko-KR" altLang="en-US" dirty="0"/>
              <a:t>사용 코드</a:t>
            </a:r>
            <a:endParaRPr dirty="0"/>
          </a:p>
        </p:txBody>
      </p:sp>
      <p:sp>
        <p:nvSpPr>
          <p:cNvPr id="122" name="Object 24"/>
          <p:cNvSpPr txBox="1"/>
          <p:nvPr/>
        </p:nvSpPr>
        <p:spPr>
          <a:xfrm>
            <a:off x="10679430" y="6546215"/>
            <a:ext cx="884237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 spc="-100">
                <a:solidFill>
                  <a:srgbClr val="373535"/>
                </a:solidFill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dirty="0"/>
              <a:t>- </a:t>
            </a:r>
            <a:r>
              <a:rPr dirty="0" err="1"/>
              <a:t>부품별</a:t>
            </a:r>
            <a:r>
              <a:rPr dirty="0"/>
              <a:t> </a:t>
            </a:r>
            <a:r>
              <a:rPr dirty="0" err="1"/>
              <a:t>개요</a:t>
            </a:r>
            <a:endParaRPr dirty="0"/>
          </a:p>
          <a:p>
            <a:pPr>
              <a:defRPr sz="1300" spc="-100">
                <a:solidFill>
                  <a:srgbClr val="373535"/>
                </a:solidFill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endParaRPr dirty="0"/>
          </a:p>
        </p:txBody>
      </p:sp>
      <p:sp>
        <p:nvSpPr>
          <p:cNvPr id="123" name="Object 25"/>
          <p:cNvSpPr txBox="1"/>
          <p:nvPr/>
        </p:nvSpPr>
        <p:spPr>
          <a:xfrm>
            <a:off x="10736580" y="8583295"/>
            <a:ext cx="8842375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 spc="-100">
                <a:solidFill>
                  <a:srgbClr val="373535"/>
                </a:solidFill>
                <a:latin typeface="Noto Sans CJK KR DemiLight"/>
                <a:ea typeface="Noto Sans CJK KR DemiLight"/>
                <a:cs typeface="Noto Sans CJK KR DemiLight"/>
                <a:sym typeface="Noto Sans CJK KR DemiLight"/>
              </a:defRPr>
            </a:pPr>
            <a:r>
              <a:rPr lang="en-US" altLang="ko-KR" dirty="0"/>
              <a:t>- </a:t>
            </a:r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821988-8EDB-0B9F-DA9F-C74F329A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58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A9F0CB-0AA9-72D9-C074-3FFDABD7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4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Object 2" descr="C:/Users/안진현/AppData/Roaming/PolarisOffice/ETemp/4656_20036560/image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6095" cy="1028636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0" name="Object 21">
            <a:extLst>
              <a:ext uri="{FF2B5EF4-FFF2-40B4-BE49-F238E27FC236}">
                <a16:creationId xmlns:a16="http://schemas.microsoft.com/office/drawing/2014/main" id="{648B9C57-64C5-ABA4-5D91-E7217F682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755" y="-158750"/>
            <a:ext cx="1638935" cy="1053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ject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" y="3430905"/>
            <a:ext cx="415290" cy="45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Object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Object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4625" y="892175"/>
            <a:ext cx="1758950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Object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Object 23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5D6B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dirty="0" err="1"/>
              <a:t>작품</a:t>
            </a:r>
            <a:r>
              <a:rPr dirty="0"/>
              <a:t> </a:t>
            </a:r>
            <a:r>
              <a:rPr dirty="0" err="1"/>
              <a:t>개요</a:t>
            </a:r>
            <a:endParaRPr dirty="0"/>
          </a:p>
        </p:txBody>
      </p:sp>
      <p:sp>
        <p:nvSpPr>
          <p:cNvPr id="133" name="Object 24"/>
          <p:cNvSpPr txBox="1"/>
          <p:nvPr/>
        </p:nvSpPr>
        <p:spPr>
          <a:xfrm>
            <a:off x="-325120" y="39452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동작 구성 </a:t>
            </a:r>
          </a:p>
        </p:txBody>
      </p:sp>
      <p:sp>
        <p:nvSpPr>
          <p:cNvPr id="134" name="Object 25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사용</a:t>
            </a:r>
            <a:r>
              <a:rPr dirty="0"/>
              <a:t> </a:t>
            </a:r>
            <a:r>
              <a:rPr dirty="0" err="1"/>
              <a:t>코드</a:t>
            </a:r>
            <a:endParaRPr dirty="0"/>
          </a:p>
        </p:txBody>
      </p:sp>
      <p:sp>
        <p:nvSpPr>
          <p:cNvPr id="135" name="Object 26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136" name="Object 27"/>
          <p:cNvSpPr txBox="1"/>
          <p:nvPr/>
        </p:nvSpPr>
        <p:spPr>
          <a:xfrm>
            <a:off x="-325120" y="7424420"/>
            <a:ext cx="2061210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부품 소스 해석</a:t>
            </a:r>
          </a:p>
        </p:txBody>
      </p:sp>
      <p:sp>
        <p:nvSpPr>
          <p:cNvPr id="137" name="Object 28"/>
          <p:cNvSpPr txBox="1"/>
          <p:nvPr/>
        </p:nvSpPr>
        <p:spPr>
          <a:xfrm>
            <a:off x="-325120" y="85553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138" name="Object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Object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Object 36"/>
          <p:cNvSpPr txBox="1"/>
          <p:nvPr/>
        </p:nvSpPr>
        <p:spPr>
          <a:xfrm>
            <a:off x="1938655" y="951865"/>
            <a:ext cx="1605915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u="sng">
                <a:latin typeface="Pistilli"/>
                <a:ea typeface="Pistilli"/>
                <a:cs typeface="Pistilli"/>
                <a:sym typeface="Pistilli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142" name="Object 37"/>
          <p:cNvSpPr txBox="1">
            <a:spLocks/>
          </p:cNvSpPr>
          <p:nvPr/>
        </p:nvSpPr>
        <p:spPr>
          <a:xfrm>
            <a:off x="2903220" y="1165225"/>
            <a:ext cx="12497435" cy="646331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>
              <a:defRPr sz="3100"/>
            </a:pPr>
            <a:r>
              <a:rPr lang="ko-KR" altLang="en-US" sz="3600" dirty="0">
                <a:latin typeface="+mn-lt"/>
                <a:ea typeface="Helvetica" charset="0"/>
                <a:cs typeface="+mn-cs"/>
              </a:rPr>
              <a:t>주제 </a:t>
            </a:r>
            <a:r>
              <a:rPr lang="en-US" altLang="ko-KR" sz="2000" dirty="0"/>
              <a:t>Project Proposal</a:t>
            </a:r>
            <a:endParaRPr lang="en-US" altLang="ko-KR" sz="3200" dirty="0"/>
          </a:p>
        </p:txBody>
      </p:sp>
      <p:pic>
        <p:nvPicPr>
          <p:cNvPr id="143" name="Object 42" descr="C:/Users/안진현/AppData/Roaming/PolarisOffice/ETemp/4656_20036560/image15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65" y="4759325"/>
            <a:ext cx="1824990" cy="609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144" name="Object 45" descr="C:/Users/안진현/AppData/Roaming/PolarisOffice/ETemp/4656_20036560/image15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4759325"/>
            <a:ext cx="1824990" cy="609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145" name="TextBox"/>
          <p:cNvSpPr txBox="1"/>
          <p:nvPr/>
        </p:nvSpPr>
        <p:spPr>
          <a:xfrm>
            <a:off x="2282190" y="2178050"/>
            <a:ext cx="14939645" cy="1199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3000"/>
            </a:pPr>
            <a:r>
              <a:rPr lang="ko-KR" altLang="en-US" sz="3600" dirty="0" err="1">
                <a:solidFill>
                  <a:srgbClr val="009900"/>
                </a:solidFill>
              </a:rPr>
              <a:t>스마트팜이란</a:t>
            </a:r>
            <a:r>
              <a:rPr lang="ko-KR" altLang="en-US" sz="3600" dirty="0">
                <a:solidFill>
                  <a:srgbClr val="009900"/>
                </a:solidFill>
              </a:rPr>
              <a:t> </a:t>
            </a:r>
            <a:r>
              <a:rPr sz="3600" dirty="0">
                <a:solidFill>
                  <a:srgbClr val="009900"/>
                </a:solidFill>
              </a:rPr>
              <a:t>ICT </a:t>
            </a: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기술을</a:t>
            </a:r>
            <a:r>
              <a:rPr sz="3600" dirty="0">
                <a:solidFill>
                  <a:srgbClr val="009900"/>
                </a:solidFill>
              </a:rPr>
              <a:t> </a:t>
            </a: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이용하여</a:t>
            </a:r>
            <a:r>
              <a:rPr sz="3600" dirty="0">
                <a:solidFill>
                  <a:srgbClr val="009900"/>
                </a:solidFill>
              </a:rPr>
              <a:t> </a:t>
            </a: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원격</a:t>
            </a:r>
            <a:r>
              <a:rPr sz="3600" dirty="0">
                <a:solidFill>
                  <a:srgbClr val="009900"/>
                </a:solidFill>
              </a:rPr>
              <a:t>, </a:t>
            </a: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자동으로</a:t>
            </a:r>
            <a:r>
              <a:rPr sz="3600" dirty="0">
                <a:solidFill>
                  <a:srgbClr val="009900"/>
                </a:solidFill>
              </a:rPr>
              <a:t> </a:t>
            </a: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작물의</a:t>
            </a:r>
            <a:r>
              <a:rPr sz="3600" dirty="0">
                <a:solidFill>
                  <a:srgbClr val="009900"/>
                </a:solidFill>
              </a:rPr>
              <a:t> </a:t>
            </a: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생육환경을</a:t>
            </a:r>
            <a:r>
              <a:rPr sz="3600" dirty="0">
                <a:solidFill>
                  <a:srgbClr val="009900"/>
                </a:solidFill>
              </a:rPr>
              <a:t> </a:t>
            </a:r>
            <a:endParaRPr lang="en-US" sz="3600" dirty="0">
              <a:solidFill>
                <a:srgbClr val="009900"/>
              </a:solidFill>
            </a:endParaRPr>
          </a:p>
          <a:p>
            <a:pPr marL="0" indent="0" latinLnBrk="0">
              <a:buFontTx/>
              <a:buNone/>
              <a:defRPr sz="3000"/>
            </a:pP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스마트하게</a:t>
            </a:r>
            <a:r>
              <a:rPr sz="3600" dirty="0">
                <a:solidFill>
                  <a:srgbClr val="009900"/>
                </a:solidFill>
              </a:rPr>
              <a:t> </a:t>
            </a: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유지</a:t>
            </a:r>
            <a:r>
              <a:rPr lang="en-US" sz="3600" dirty="0">
                <a:solidFill>
                  <a:srgbClr val="009900"/>
                </a:solidFill>
                <a:latin typeface="+mn-lt"/>
                <a:ea typeface="+mn-ea"/>
                <a:cs typeface="+mn-cs"/>
              </a:rPr>
              <a:t>/</a:t>
            </a: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관리할</a:t>
            </a:r>
            <a:r>
              <a:rPr lang="en-US" sz="3600" dirty="0">
                <a:solidFill>
                  <a:srgbClr val="009900"/>
                </a:solidFill>
                <a:latin typeface="+mn-lt"/>
                <a:ea typeface="+mn-ea"/>
                <a:cs typeface="+mn-cs"/>
              </a:rPr>
              <a:t> </a:t>
            </a:r>
            <a:r>
              <a:rPr sz="3600" dirty="0">
                <a:solidFill>
                  <a:srgbClr val="009900"/>
                </a:solidFill>
                <a:latin typeface="+mn-lt"/>
                <a:ea typeface="+mn-ea"/>
                <a:cs typeface="+mn-cs"/>
              </a:rPr>
              <a:t>수</a:t>
            </a:r>
            <a:r>
              <a:rPr sz="3600" dirty="0">
                <a:solidFill>
                  <a:srgbClr val="009900"/>
                </a:solidFill>
              </a:rPr>
              <a:t> </a:t>
            </a: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있는</a:t>
            </a:r>
            <a:r>
              <a:rPr sz="3600" dirty="0">
                <a:solidFill>
                  <a:srgbClr val="009900"/>
                </a:solidFill>
              </a:rPr>
              <a:t> </a:t>
            </a: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농장을</a:t>
            </a:r>
            <a:r>
              <a:rPr sz="3600" dirty="0">
                <a:solidFill>
                  <a:srgbClr val="009900"/>
                </a:solidFill>
              </a:rPr>
              <a:t> </a:t>
            </a:r>
            <a:r>
              <a:rPr sz="3600" dirty="0" err="1">
                <a:solidFill>
                  <a:srgbClr val="009900"/>
                </a:solidFill>
                <a:latin typeface="+mn-lt"/>
                <a:ea typeface="+mn-ea"/>
                <a:cs typeface="+mn-cs"/>
              </a:rPr>
              <a:t>의미합니다</a:t>
            </a:r>
            <a:r>
              <a:rPr sz="3600" dirty="0">
                <a:solidFill>
                  <a:srgbClr val="009900"/>
                </a:solidFill>
              </a:rPr>
              <a:t>.</a:t>
            </a:r>
            <a:endParaRPr lang="ko-KR" altLang="en-US" sz="3600" dirty="0">
              <a:solidFill>
                <a:srgbClr val="009900"/>
              </a:solidFill>
            </a:endParaRPr>
          </a:p>
        </p:txBody>
      </p:sp>
      <p:pic>
        <p:nvPicPr>
          <p:cNvPr id="146" name="Pic" descr="C:/Users/안진현/AppData/Roaming/PolarisOffice/ETemp/4656_20036560/image16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35" y="5455285"/>
            <a:ext cx="3037840" cy="303784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147" name="Pic" descr="C:/Users/안진현/AppData/Roaming/PolarisOffice/ETemp/4656_20036560/image17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50" y="5257800"/>
            <a:ext cx="3234690" cy="323469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148" name="Pic" descr="C:/Users/안진현/AppData/Roaming/PolarisOffice/ETemp/4656_20036560/image18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95" y="5197475"/>
            <a:ext cx="3509010" cy="35090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149" name="TextBox"/>
          <p:cNvSpPr txBox="1">
            <a:spLocks/>
          </p:cNvSpPr>
          <p:nvPr/>
        </p:nvSpPr>
        <p:spPr>
          <a:xfrm>
            <a:off x="2318385" y="3893820"/>
            <a:ext cx="15120620" cy="6457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t> </a:t>
            </a:r>
            <a:r>
              <a:rPr sz="3600">
                <a:latin typeface="+mn-lt"/>
                <a:ea typeface="Helvetica" charset="0"/>
                <a:cs typeface="+mn-cs"/>
              </a:rPr>
              <a:t>농장온도제어</a:t>
            </a:r>
            <a:r>
              <a:rPr sz="3600"/>
              <a:t>        </a:t>
            </a:r>
            <a:r>
              <a:rPr lang="ko-KR" sz="3600"/>
              <a:t>  </a:t>
            </a:r>
            <a:r>
              <a:rPr sz="3600">
                <a:latin typeface="Helvetica" charset="0"/>
                <a:ea typeface="Helvetica" charset="0"/>
                <a:cs typeface="+mn-cs"/>
              </a:rPr>
              <a:t>토양습도제어</a:t>
            </a:r>
            <a:r>
              <a:rPr sz="3600"/>
              <a:t>     </a:t>
            </a:r>
            <a:r>
              <a:rPr lang="ko-KR" sz="3600"/>
              <a:t>            </a:t>
            </a:r>
            <a:r>
              <a:rPr sz="3600">
                <a:latin typeface="Helvetica" charset="0"/>
                <a:ea typeface="Helvetica" charset="0"/>
                <a:cs typeface="+mn-cs"/>
              </a:rPr>
              <a:t>생장</a:t>
            </a:r>
            <a:r>
              <a:rPr sz="3600"/>
              <a:t>LED</a:t>
            </a:r>
            <a:r>
              <a:rPr sz="3600">
                <a:latin typeface="Helvetica" charset="0"/>
                <a:ea typeface="Helvetica" charset="0"/>
                <a:cs typeface="+mn-cs"/>
              </a:rPr>
              <a:t>제어</a:t>
            </a:r>
            <a:r>
              <a:rPr sz="3600"/>
              <a:t>         </a:t>
            </a:r>
            <a:r>
              <a:rPr lang="ko-KR" sz="3600"/>
              <a:t>  </a:t>
            </a:r>
            <a:r>
              <a:rPr sz="3600">
                <a:latin typeface="Helvetica" charset="0"/>
                <a:ea typeface="Helvetica" charset="0"/>
                <a:cs typeface="+mn-cs"/>
              </a:rPr>
              <a:t>야생동물감지</a:t>
            </a:r>
            <a:endParaRPr lang="ko-KR" altLang="en-US" sz="2000">
              <a:latin typeface="Helvetica" charset="0"/>
              <a:ea typeface="Helvetica" charset="0"/>
              <a:cs typeface="+mn-cs"/>
            </a:endParaRPr>
          </a:p>
        </p:txBody>
      </p:sp>
      <p:pic>
        <p:nvPicPr>
          <p:cNvPr id="150" name="Pic" descr="C:/Users/안진현/AppData/Roaming/PolarisOffice/ETemp/4656_20036560/image19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705" y="5269230"/>
            <a:ext cx="3231515" cy="323151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151" name="Object 45" descr="C:/Users/안진현/AppData/Roaming/PolarisOffice/ETemp/4656_20036560/image15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505" y="4759325"/>
            <a:ext cx="1824990" cy="609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152" name="Object 42" descr="C:/Users/안진현/AppData/Roaming/PolarisOffice/ETemp/4656_20036560/image15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0" y="4759325"/>
            <a:ext cx="1824990" cy="609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8F25457D-0B02-8AD1-1C89-712DC9D9B461}"/>
              </a:ext>
            </a:extLst>
          </p:cNvPr>
          <p:cNvSpPr txBox="1"/>
          <p:nvPr/>
        </p:nvSpPr>
        <p:spPr>
          <a:xfrm>
            <a:off x="-336233" y="2799356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개발 목표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Object 21">
            <a:extLst>
              <a:ext uri="{FF2B5EF4-FFF2-40B4-BE49-F238E27FC236}">
                <a16:creationId xmlns:a16="http://schemas.microsoft.com/office/drawing/2014/main" id="{D2678667-82C9-F254-AF4C-A0840368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755" y="-158750"/>
            <a:ext cx="1638935" cy="1053973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Object 2"/>
          <p:cNvSpPr txBox="1"/>
          <p:nvPr/>
        </p:nvSpPr>
        <p:spPr>
          <a:xfrm>
            <a:off x="2178050" y="7281545"/>
            <a:ext cx="11506835" cy="167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dirty="0"/>
              <a:t>1. </a:t>
            </a:r>
            <a:r>
              <a:rPr dirty="0" err="1"/>
              <a:t>온습도센서</a:t>
            </a:r>
            <a:r>
              <a:rPr dirty="0"/>
              <a:t> </a:t>
            </a:r>
            <a:r>
              <a:rPr dirty="0" err="1"/>
              <a:t>높으면</a:t>
            </a:r>
            <a:r>
              <a:rPr dirty="0"/>
              <a:t> </a:t>
            </a:r>
            <a:r>
              <a:rPr dirty="0" err="1"/>
              <a:t>팬이</a:t>
            </a:r>
            <a:r>
              <a:rPr dirty="0"/>
              <a:t> </a:t>
            </a:r>
            <a:r>
              <a:rPr dirty="0" err="1"/>
              <a:t>돌아갑니다</a:t>
            </a:r>
            <a:r>
              <a:rPr dirty="0"/>
              <a:t>. (FAN ON/OFF)</a:t>
            </a:r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dirty="0"/>
              <a:t>2. </a:t>
            </a:r>
            <a:r>
              <a:rPr dirty="0" err="1"/>
              <a:t>조도센서로</a:t>
            </a:r>
            <a:r>
              <a:rPr dirty="0"/>
              <a:t> </a:t>
            </a:r>
            <a:r>
              <a:rPr dirty="0" err="1"/>
              <a:t>LED를</a:t>
            </a:r>
            <a:r>
              <a:rPr dirty="0"/>
              <a:t> </a:t>
            </a:r>
            <a:r>
              <a:rPr dirty="0" err="1"/>
              <a:t>동작합니다</a:t>
            </a:r>
            <a:r>
              <a:rPr dirty="0"/>
              <a:t>.(LED ON/OFF)</a:t>
            </a:r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dirty="0"/>
              <a:t>3. </a:t>
            </a:r>
            <a:r>
              <a:rPr dirty="0" err="1"/>
              <a:t>토양습도센서를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물을</a:t>
            </a:r>
            <a:r>
              <a:rPr dirty="0"/>
              <a:t> </a:t>
            </a:r>
            <a:r>
              <a:rPr dirty="0" err="1"/>
              <a:t>공급합니다</a:t>
            </a:r>
            <a:r>
              <a:rPr dirty="0"/>
              <a:t>.(WATER PUMP ON/OFF)</a:t>
            </a:r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dirty="0"/>
              <a:t>4. </a:t>
            </a:r>
            <a:r>
              <a:rPr dirty="0" err="1"/>
              <a:t>문을</a:t>
            </a:r>
            <a:r>
              <a:rPr dirty="0"/>
              <a:t> </a:t>
            </a:r>
            <a:r>
              <a:rPr dirty="0" err="1"/>
              <a:t>열고</a:t>
            </a:r>
            <a:r>
              <a:rPr dirty="0"/>
              <a:t> </a:t>
            </a:r>
            <a:r>
              <a:rPr dirty="0" err="1"/>
              <a:t>닫습니다</a:t>
            </a:r>
            <a:r>
              <a:rPr dirty="0"/>
              <a:t>. (DOOR ON/OFF)</a:t>
            </a:r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dirty="0"/>
              <a:t>5. </a:t>
            </a:r>
            <a:r>
              <a:rPr dirty="0" err="1"/>
              <a:t>PIR+비접촉온도센서+BUZZER을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야생동물</a:t>
            </a:r>
            <a:r>
              <a:rPr dirty="0"/>
              <a:t> </a:t>
            </a:r>
            <a:r>
              <a:rPr dirty="0" err="1"/>
              <a:t>감지</a:t>
            </a:r>
            <a:r>
              <a:rPr dirty="0"/>
              <a:t> 시 </a:t>
            </a:r>
            <a:r>
              <a:rPr dirty="0" err="1"/>
              <a:t>경고음이</a:t>
            </a:r>
            <a:r>
              <a:rPr dirty="0"/>
              <a:t> </a:t>
            </a:r>
            <a:r>
              <a:rPr dirty="0" err="1"/>
              <a:t>납니다</a:t>
            </a:r>
            <a:r>
              <a:rPr dirty="0"/>
              <a:t>.</a:t>
            </a:r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endParaRPr dirty="0"/>
          </a:p>
          <a:p>
            <a:pPr algn="just">
              <a:defRPr sz="1400">
                <a:solidFill>
                  <a:srgbClr val="595959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pPr>
            <a:r>
              <a:rPr dirty="0" err="1"/>
              <a:t>이떄</a:t>
            </a:r>
            <a:r>
              <a:rPr dirty="0"/>
              <a:t>, </a:t>
            </a:r>
            <a:r>
              <a:rPr dirty="0" err="1"/>
              <a:t>야생동물은</a:t>
            </a:r>
            <a:r>
              <a:rPr dirty="0"/>
              <a:t> </a:t>
            </a:r>
            <a:r>
              <a:rPr dirty="0" err="1"/>
              <a:t>사람에</a:t>
            </a:r>
            <a:r>
              <a:rPr dirty="0"/>
              <a:t> </a:t>
            </a:r>
            <a:r>
              <a:rPr dirty="0" err="1"/>
              <a:t>비해서</a:t>
            </a:r>
            <a:r>
              <a:rPr dirty="0"/>
              <a:t> </a:t>
            </a:r>
            <a:r>
              <a:rPr dirty="0" err="1"/>
              <a:t>온도가</a:t>
            </a:r>
            <a:r>
              <a:rPr dirty="0"/>
              <a:t> </a:t>
            </a:r>
            <a:r>
              <a:rPr dirty="0" err="1"/>
              <a:t>높아서</a:t>
            </a:r>
            <a:r>
              <a:rPr dirty="0"/>
              <a:t>(38~40도) </a:t>
            </a:r>
            <a:r>
              <a:rPr dirty="0" err="1"/>
              <a:t>온도측정으로</a:t>
            </a:r>
            <a:r>
              <a:rPr dirty="0"/>
              <a:t> </a:t>
            </a:r>
            <a:r>
              <a:rPr dirty="0" err="1"/>
              <a:t>야생동물이랑</a:t>
            </a:r>
            <a:r>
              <a:rPr dirty="0"/>
              <a:t> </a:t>
            </a:r>
            <a:r>
              <a:rPr dirty="0" err="1"/>
              <a:t>사람</a:t>
            </a:r>
            <a:r>
              <a:rPr dirty="0"/>
              <a:t> </a:t>
            </a:r>
            <a:r>
              <a:rPr dirty="0" err="1"/>
              <a:t>구분합니다</a:t>
            </a:r>
            <a:r>
              <a:rPr dirty="0"/>
              <a:t>.</a:t>
            </a:r>
          </a:p>
        </p:txBody>
      </p:sp>
      <p:sp>
        <p:nvSpPr>
          <p:cNvPr id="155" name="Object 3"/>
          <p:cNvSpPr txBox="1"/>
          <p:nvPr/>
        </p:nvSpPr>
        <p:spPr>
          <a:xfrm>
            <a:off x="2178050" y="6833870"/>
            <a:ext cx="586994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95959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t>스마트팜 구성 리스트</a:t>
            </a:r>
          </a:p>
        </p:txBody>
      </p:sp>
      <p:sp>
        <p:nvSpPr>
          <p:cNvPr id="156" name="Object 4"/>
          <p:cNvSpPr txBox="1">
            <a:spLocks/>
          </p:cNvSpPr>
          <p:nvPr/>
        </p:nvSpPr>
        <p:spPr>
          <a:xfrm>
            <a:off x="2884890" y="1143485"/>
            <a:ext cx="8746490" cy="646331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800">
                <a:solidFill>
                  <a:srgbClr val="3A3A3A"/>
                </a:solidFill>
                <a:latin typeface="Thasadith" charset="0"/>
                <a:ea typeface="Thasadith" charset="0"/>
                <a:cs typeface="Thasadith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3600" dirty="0"/>
              <a:t>개발목표</a:t>
            </a:r>
            <a:r>
              <a:rPr sz="2000" dirty="0"/>
              <a:t>Development Goals</a:t>
            </a:r>
            <a:endParaRPr lang="ko-KR" altLang="en-US" sz="2000" dirty="0"/>
          </a:p>
        </p:txBody>
      </p:sp>
      <p:pic>
        <p:nvPicPr>
          <p:cNvPr id="158" name="Object 6" descr="C:/Users/안진현/AppData/Roaming/PolarisOffice/ETemp/4656_20036560/image1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625" y="2049145"/>
            <a:ext cx="1759585" cy="116903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159" name="Object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Object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Object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Object 18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작품 개요</a:t>
            </a:r>
          </a:p>
        </p:txBody>
      </p:sp>
      <p:sp>
        <p:nvSpPr>
          <p:cNvPr id="163" name="Object 19"/>
          <p:cNvSpPr txBox="1">
            <a:spLocks/>
          </p:cNvSpPr>
          <p:nvPr/>
        </p:nvSpPr>
        <p:spPr>
          <a:xfrm>
            <a:off x="-325120" y="2821305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개발 목표</a:t>
            </a:r>
            <a:endParaRPr lang="ko-KR" altLang="en-US"/>
          </a:p>
        </p:txBody>
      </p:sp>
      <p:sp>
        <p:nvSpPr>
          <p:cNvPr id="164" name="Object 20"/>
          <p:cNvSpPr txBox="1"/>
          <p:nvPr/>
        </p:nvSpPr>
        <p:spPr>
          <a:xfrm>
            <a:off x="-325120" y="39452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동작 구성 </a:t>
            </a:r>
          </a:p>
        </p:txBody>
      </p:sp>
      <p:sp>
        <p:nvSpPr>
          <p:cNvPr id="165" name="Object 21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주요 사용 코드</a:t>
            </a:r>
          </a:p>
        </p:txBody>
      </p:sp>
      <p:sp>
        <p:nvSpPr>
          <p:cNvPr id="166" name="Object 22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167" name="Object 23"/>
          <p:cNvSpPr txBox="1"/>
          <p:nvPr/>
        </p:nvSpPr>
        <p:spPr>
          <a:xfrm>
            <a:off x="-325120" y="7429207"/>
            <a:ext cx="206121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부품 소스 해석</a:t>
            </a:r>
          </a:p>
        </p:txBody>
      </p:sp>
      <p:sp>
        <p:nvSpPr>
          <p:cNvPr id="168" name="Object 24"/>
          <p:cNvSpPr txBox="1"/>
          <p:nvPr/>
        </p:nvSpPr>
        <p:spPr>
          <a:xfrm>
            <a:off x="-325120" y="85553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169" name="Object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Object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Object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380" y="3430905"/>
            <a:ext cx="415290" cy="45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9" name="그룹 1009"/>
          <p:cNvGrpSpPr/>
          <p:nvPr/>
        </p:nvGrpSpPr>
        <p:grpSpPr>
          <a:xfrm>
            <a:off x="7443470" y="340360"/>
            <a:ext cx="8677275" cy="8633460"/>
            <a:chOff x="7443470" y="340360"/>
            <a:chExt cx="8677275" cy="8633460"/>
          </a:xfrm>
        </p:grpSpPr>
        <p:grpSp>
          <p:nvGrpSpPr>
            <p:cNvPr id="175" name="그룹 1010"/>
            <p:cNvGrpSpPr/>
            <p:nvPr/>
          </p:nvGrpSpPr>
          <p:grpSpPr>
            <a:xfrm>
              <a:off x="10375900" y="340360"/>
              <a:ext cx="887095" cy="887095"/>
              <a:chOff x="10375900" y="340360"/>
              <a:chExt cx="887095" cy="887095"/>
            </a:xfrm>
          </p:grpSpPr>
          <p:pic>
            <p:nvPicPr>
              <p:cNvPr id="173" name="Object 3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10375900" y="340360"/>
                <a:ext cx="887095" cy="8870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4" name="Object 42"/>
              <p:cNvSpPr txBox="1"/>
              <p:nvPr/>
            </p:nvSpPr>
            <p:spPr>
              <a:xfrm>
                <a:off x="10466705" y="615950"/>
                <a:ext cx="727075" cy="269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2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PIR</a:t>
                </a:r>
              </a:p>
            </p:txBody>
          </p:sp>
        </p:grpSp>
        <p:grpSp>
          <p:nvGrpSpPr>
            <p:cNvPr id="180" name="그룹 1012"/>
            <p:cNvGrpSpPr/>
            <p:nvPr/>
          </p:nvGrpSpPr>
          <p:grpSpPr>
            <a:xfrm>
              <a:off x="8801100" y="1654175"/>
              <a:ext cx="7319645" cy="7319645"/>
              <a:chOff x="8801100" y="1654175"/>
              <a:chExt cx="7319645" cy="7319645"/>
            </a:xfrm>
          </p:grpSpPr>
          <p:pic>
            <p:nvPicPr>
              <p:cNvPr id="176" name="Object 4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01100" y="1654175"/>
                <a:ext cx="7319645" cy="73196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7" name="Object 4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81185" y="2333625"/>
                <a:ext cx="5960110" cy="59601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8" name="Object 5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95890" y="3148965"/>
                <a:ext cx="4329430" cy="43294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" name="Object 5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53115" y="3806190"/>
                <a:ext cx="3015615" cy="30156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81" name="Object 5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9020000">
              <a:off x="12287250" y="4683125"/>
              <a:ext cx="1610360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Object 6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7640000">
              <a:off x="11425555" y="3620770"/>
              <a:ext cx="3510915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Object 6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6380000">
              <a:off x="10784205" y="3490595"/>
              <a:ext cx="3510915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Object 6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5000000">
              <a:off x="9307830" y="3324225"/>
              <a:ext cx="4883785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Object 7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3380000">
              <a:off x="8526780" y="3434080"/>
              <a:ext cx="3979545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Object 7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2060000">
              <a:off x="8410575" y="4408805"/>
              <a:ext cx="3859530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Object 7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0980000">
              <a:off x="9357360" y="5143500"/>
              <a:ext cx="3510915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0" name="그룹 1024"/>
            <p:cNvGrpSpPr/>
            <p:nvPr/>
          </p:nvGrpSpPr>
          <p:grpSpPr>
            <a:xfrm>
              <a:off x="8551545" y="1662430"/>
              <a:ext cx="727075" cy="655320"/>
              <a:chOff x="8551545" y="1662430"/>
              <a:chExt cx="727075" cy="655320"/>
            </a:xfrm>
          </p:grpSpPr>
          <p:pic>
            <p:nvPicPr>
              <p:cNvPr id="188" name="Object 80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5400000">
                <a:off x="8592185" y="1662430"/>
                <a:ext cx="655320" cy="6553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9" name="Object 83"/>
              <p:cNvSpPr txBox="1"/>
              <p:nvPr/>
            </p:nvSpPr>
            <p:spPr>
              <a:xfrm>
                <a:off x="8551545" y="1889760"/>
                <a:ext cx="727075" cy="281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2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온습도 </a:t>
                </a:r>
              </a:p>
            </p:txBody>
          </p:sp>
        </p:grpSp>
        <p:grpSp>
          <p:nvGrpSpPr>
            <p:cNvPr id="193" name="그룹 1026"/>
            <p:cNvGrpSpPr/>
            <p:nvPr/>
          </p:nvGrpSpPr>
          <p:grpSpPr>
            <a:xfrm>
              <a:off x="13264515" y="3909060"/>
              <a:ext cx="727075" cy="655320"/>
              <a:chOff x="13264515" y="3909060"/>
              <a:chExt cx="727075" cy="655320"/>
            </a:xfrm>
          </p:grpSpPr>
          <p:pic>
            <p:nvPicPr>
              <p:cNvPr id="191" name="Object 86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5400000">
                <a:off x="13296900" y="3909060"/>
                <a:ext cx="655320" cy="6553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" name="Object 89"/>
              <p:cNvSpPr txBox="1"/>
              <p:nvPr/>
            </p:nvSpPr>
            <p:spPr>
              <a:xfrm>
                <a:off x="13264515" y="4147820"/>
                <a:ext cx="727075" cy="281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2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야생동물</a:t>
                </a:r>
              </a:p>
            </p:txBody>
          </p:sp>
        </p:grpSp>
        <p:grpSp>
          <p:nvGrpSpPr>
            <p:cNvPr id="196" name="그룹 1028"/>
            <p:cNvGrpSpPr/>
            <p:nvPr/>
          </p:nvGrpSpPr>
          <p:grpSpPr>
            <a:xfrm>
              <a:off x="9707245" y="7727950"/>
              <a:ext cx="727075" cy="655320"/>
              <a:chOff x="9707245" y="7727950"/>
              <a:chExt cx="727075" cy="655320"/>
            </a:xfrm>
          </p:grpSpPr>
          <p:pic>
            <p:nvPicPr>
              <p:cNvPr id="194" name="Object 92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5400000">
                <a:off x="9743440" y="7727950"/>
                <a:ext cx="655320" cy="6553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5" name="Object 95"/>
              <p:cNvSpPr txBox="1"/>
              <p:nvPr/>
            </p:nvSpPr>
            <p:spPr>
              <a:xfrm>
                <a:off x="9707245" y="7945755"/>
                <a:ext cx="727075" cy="281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2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모터</a:t>
                </a:r>
              </a:p>
            </p:txBody>
          </p:sp>
        </p:grpSp>
        <p:grpSp>
          <p:nvGrpSpPr>
            <p:cNvPr id="199" name="그룹 1030"/>
            <p:cNvGrpSpPr/>
            <p:nvPr/>
          </p:nvGrpSpPr>
          <p:grpSpPr>
            <a:xfrm>
              <a:off x="13496925" y="1614805"/>
              <a:ext cx="827405" cy="655320"/>
              <a:chOff x="13496925" y="1614805"/>
              <a:chExt cx="827405" cy="655320"/>
            </a:xfrm>
          </p:grpSpPr>
          <p:pic>
            <p:nvPicPr>
              <p:cNvPr id="197" name="Object 98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5400000">
                <a:off x="13582650" y="1614805"/>
                <a:ext cx="655320" cy="6553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8" name="Object 101"/>
              <p:cNvSpPr txBox="1"/>
              <p:nvPr/>
            </p:nvSpPr>
            <p:spPr>
              <a:xfrm>
                <a:off x="13496925" y="1823720"/>
                <a:ext cx="827405" cy="307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400" spc="-100">
                    <a:solidFill>
                      <a:srgbClr val="FFFFFF"/>
                    </a:solidFill>
                    <a:latin typeface="Noto Sans CJK KR Medium"/>
                    <a:ea typeface="Noto Sans CJK KR Medium"/>
                    <a:cs typeface="Noto Sans CJK KR Medium"/>
                    <a:sym typeface="Noto Sans CJK KR Medium"/>
                  </a:defRPr>
                </a:lvl1pPr>
              </a:lstStyle>
              <a:p>
                <a:r>
                  <a:t>조도센서</a:t>
                </a:r>
              </a:p>
            </p:txBody>
          </p:sp>
        </p:grpSp>
        <p:grpSp>
          <p:nvGrpSpPr>
            <p:cNvPr id="202" name="그룹 1032"/>
            <p:cNvGrpSpPr/>
            <p:nvPr/>
          </p:nvGrpSpPr>
          <p:grpSpPr>
            <a:xfrm>
              <a:off x="12853035" y="2916555"/>
              <a:ext cx="922020" cy="758190"/>
              <a:chOff x="12853035" y="2916555"/>
              <a:chExt cx="922020" cy="758190"/>
            </a:xfrm>
          </p:grpSpPr>
          <p:pic>
            <p:nvPicPr>
              <p:cNvPr id="200" name="Object 104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5400000">
                <a:off x="12930505" y="2916555"/>
                <a:ext cx="758190" cy="7581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1" name="Object 107"/>
              <p:cNvSpPr txBox="1"/>
              <p:nvPr/>
            </p:nvSpPr>
            <p:spPr>
              <a:xfrm>
                <a:off x="12853035" y="3169285"/>
                <a:ext cx="922020" cy="307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4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LED</a:t>
                </a:r>
              </a:p>
            </p:txBody>
          </p:sp>
        </p:grpSp>
        <p:grpSp>
          <p:nvGrpSpPr>
            <p:cNvPr id="205" name="그룹 1034"/>
            <p:cNvGrpSpPr/>
            <p:nvPr/>
          </p:nvGrpSpPr>
          <p:grpSpPr>
            <a:xfrm>
              <a:off x="11983720" y="1009650"/>
              <a:ext cx="1374140" cy="1045210"/>
              <a:chOff x="11983720" y="1009650"/>
              <a:chExt cx="1374140" cy="1045210"/>
            </a:xfrm>
          </p:grpSpPr>
          <p:pic>
            <p:nvPicPr>
              <p:cNvPr id="203" name="Object 110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 rot="5400000">
                <a:off x="12138660" y="1009650"/>
                <a:ext cx="1045210" cy="10452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4" name="Object 113"/>
              <p:cNvSpPr txBox="1"/>
              <p:nvPr/>
            </p:nvSpPr>
            <p:spPr>
              <a:xfrm>
                <a:off x="11983720" y="1337945"/>
                <a:ext cx="1374140" cy="3060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3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자동/수동</a:t>
                </a:r>
              </a:p>
            </p:txBody>
          </p:sp>
        </p:grpSp>
        <p:grpSp>
          <p:nvGrpSpPr>
            <p:cNvPr id="208" name="그룹 1036"/>
            <p:cNvGrpSpPr/>
            <p:nvPr/>
          </p:nvGrpSpPr>
          <p:grpSpPr>
            <a:xfrm>
              <a:off x="10794365" y="2037080"/>
              <a:ext cx="1374140" cy="973455"/>
              <a:chOff x="10794365" y="2037080"/>
              <a:chExt cx="1374140" cy="973455"/>
            </a:xfrm>
          </p:grpSpPr>
          <p:pic>
            <p:nvPicPr>
              <p:cNvPr id="206" name="Object 116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 rot="5400000">
                <a:off x="10993120" y="2037080"/>
                <a:ext cx="973455" cy="9734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7" name="Object 119"/>
              <p:cNvSpPr txBox="1"/>
              <p:nvPr/>
            </p:nvSpPr>
            <p:spPr>
              <a:xfrm>
                <a:off x="10794365" y="2322830"/>
                <a:ext cx="1374140" cy="294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3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부저</a:t>
                </a:r>
              </a:p>
            </p:txBody>
          </p:sp>
        </p:grpSp>
        <p:grpSp>
          <p:nvGrpSpPr>
            <p:cNvPr id="211" name="그룹 1038"/>
            <p:cNvGrpSpPr/>
            <p:nvPr/>
          </p:nvGrpSpPr>
          <p:grpSpPr>
            <a:xfrm>
              <a:off x="9473565" y="2429510"/>
              <a:ext cx="655320" cy="655320"/>
              <a:chOff x="9473565" y="2429510"/>
              <a:chExt cx="655320" cy="655320"/>
            </a:xfrm>
          </p:grpSpPr>
          <p:pic>
            <p:nvPicPr>
              <p:cNvPr id="209" name="Object 122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5400000">
                <a:off x="9473565" y="2429510"/>
                <a:ext cx="655320" cy="6553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0" name="Object 125"/>
              <p:cNvSpPr txBox="1"/>
              <p:nvPr/>
            </p:nvSpPr>
            <p:spPr>
              <a:xfrm>
                <a:off x="9519285" y="2559050"/>
                <a:ext cx="563245" cy="269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2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FAN</a:t>
                </a:r>
              </a:p>
            </p:txBody>
          </p:sp>
        </p:grpSp>
        <p:grpSp>
          <p:nvGrpSpPr>
            <p:cNvPr id="214" name="그룹 1040"/>
            <p:cNvGrpSpPr/>
            <p:nvPr/>
          </p:nvGrpSpPr>
          <p:grpSpPr>
            <a:xfrm>
              <a:off x="13119735" y="6356985"/>
              <a:ext cx="598170" cy="491490"/>
              <a:chOff x="13119735" y="6356985"/>
              <a:chExt cx="598170" cy="491490"/>
            </a:xfrm>
          </p:grpSpPr>
          <p:pic>
            <p:nvPicPr>
              <p:cNvPr id="212" name="Object 128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5400000">
                <a:off x="13173075" y="6356985"/>
                <a:ext cx="491490" cy="4914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3" name="Object 131"/>
              <p:cNvSpPr txBox="1"/>
              <p:nvPr/>
            </p:nvSpPr>
            <p:spPr>
              <a:xfrm>
                <a:off x="13119735" y="6513830"/>
                <a:ext cx="598170" cy="24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0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전원</a:t>
                </a:r>
              </a:p>
            </p:txBody>
          </p:sp>
        </p:grpSp>
        <p:pic>
          <p:nvPicPr>
            <p:cNvPr id="215" name="Object 13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640000">
              <a:off x="10594340" y="6586220"/>
              <a:ext cx="3510915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8" name="그룹 1043"/>
            <p:cNvGrpSpPr/>
            <p:nvPr/>
          </p:nvGrpSpPr>
          <p:grpSpPr>
            <a:xfrm>
              <a:off x="11929745" y="8026400"/>
              <a:ext cx="598170" cy="491490"/>
              <a:chOff x="11929745" y="8026400"/>
              <a:chExt cx="598170" cy="491490"/>
            </a:xfrm>
          </p:grpSpPr>
          <p:pic>
            <p:nvPicPr>
              <p:cNvPr id="216" name="Object 13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5400000">
                <a:off x="11983085" y="8026400"/>
                <a:ext cx="491490" cy="4914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7" name="Object 140"/>
              <p:cNvSpPr txBox="1"/>
              <p:nvPr/>
            </p:nvSpPr>
            <p:spPr>
              <a:xfrm>
                <a:off x="11929745" y="8183245"/>
                <a:ext cx="598170" cy="24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0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인기</a:t>
                </a:r>
              </a:p>
            </p:txBody>
          </p:sp>
        </p:grpSp>
        <p:pic>
          <p:nvPicPr>
            <p:cNvPr id="219" name="Object 142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 rot="6840000">
              <a:off x="11000740" y="6285865"/>
              <a:ext cx="2098040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Object 145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 rot="9900000">
              <a:off x="10466705" y="5511800"/>
              <a:ext cx="2098040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3" name="그룹 1047"/>
            <p:cNvGrpSpPr/>
            <p:nvPr/>
          </p:nvGrpSpPr>
          <p:grpSpPr>
            <a:xfrm>
              <a:off x="10110118" y="5630545"/>
              <a:ext cx="507081" cy="462915"/>
              <a:chOff x="10110118" y="5630545"/>
              <a:chExt cx="507081" cy="462915"/>
            </a:xfrm>
          </p:grpSpPr>
          <p:pic>
            <p:nvPicPr>
              <p:cNvPr id="221" name="Object 149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5400000">
                <a:off x="10144760" y="5630545"/>
                <a:ext cx="462915" cy="4629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2" name="Object 152"/>
              <p:cNvSpPr txBox="1"/>
              <p:nvPr/>
            </p:nvSpPr>
            <p:spPr>
              <a:xfrm>
                <a:off x="10110118" y="5734457"/>
                <a:ext cx="507081" cy="2308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9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rPr dirty="0" err="1"/>
                  <a:t>토양습도</a:t>
                </a:r>
                <a:endParaRPr dirty="0"/>
              </a:p>
            </p:txBody>
          </p:sp>
        </p:grpSp>
        <p:pic>
          <p:nvPicPr>
            <p:cNvPr id="224" name="Object 15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 rot="3300000">
              <a:off x="11633200" y="5710555"/>
              <a:ext cx="2098040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Object 15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5400000">
              <a:off x="11274425" y="6992620"/>
              <a:ext cx="655320" cy="655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Object 160"/>
            <p:cNvSpPr txBox="1"/>
            <p:nvPr/>
          </p:nvSpPr>
          <p:spPr>
            <a:xfrm>
              <a:off x="11242040" y="7210425"/>
              <a:ext cx="727075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 spc="-1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defRPr>
              </a:lvl1pPr>
            </a:lstStyle>
            <a:p>
              <a:r>
                <a:t>워터펌프</a:t>
              </a:r>
            </a:p>
          </p:txBody>
        </p:sp>
        <p:grpSp>
          <p:nvGrpSpPr>
            <p:cNvPr id="229" name="그룹 1051"/>
            <p:cNvGrpSpPr/>
            <p:nvPr/>
          </p:nvGrpSpPr>
          <p:grpSpPr>
            <a:xfrm>
              <a:off x="12719685" y="7193915"/>
              <a:ext cx="491490" cy="491490"/>
              <a:chOff x="12719685" y="7193915"/>
              <a:chExt cx="491490" cy="491490"/>
            </a:xfrm>
          </p:grpSpPr>
          <p:pic>
            <p:nvPicPr>
              <p:cNvPr id="227" name="Object 162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5400000">
                <a:off x="12719685" y="7193915"/>
                <a:ext cx="491490" cy="4914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" name="Object 165"/>
              <p:cNvSpPr txBox="1"/>
              <p:nvPr/>
            </p:nvSpPr>
            <p:spPr>
              <a:xfrm>
                <a:off x="12767945" y="7351395"/>
                <a:ext cx="411480" cy="24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0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IOT</a:t>
                </a:r>
              </a:p>
            </p:txBody>
          </p:sp>
        </p:grpSp>
        <p:pic>
          <p:nvPicPr>
            <p:cNvPr id="230" name="Object 16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 rot="4560000">
              <a:off x="11633835" y="6264910"/>
              <a:ext cx="2098040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3" name="그룹 1054"/>
            <p:cNvGrpSpPr/>
            <p:nvPr/>
          </p:nvGrpSpPr>
          <p:grpSpPr>
            <a:xfrm>
              <a:off x="11163300" y="4053840"/>
              <a:ext cx="487680" cy="462915"/>
              <a:chOff x="11163300" y="4053840"/>
              <a:chExt cx="487680" cy="462915"/>
            </a:xfrm>
          </p:grpSpPr>
          <p:pic>
            <p:nvPicPr>
              <p:cNvPr id="231" name="Object 171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5400000">
                <a:off x="11178540" y="4053840"/>
                <a:ext cx="462915" cy="4629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2" name="Object 174"/>
              <p:cNvSpPr txBox="1"/>
              <p:nvPr/>
            </p:nvSpPr>
            <p:spPr>
              <a:xfrm>
                <a:off x="11163300" y="4215130"/>
                <a:ext cx="487680" cy="231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9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환기</a:t>
                </a:r>
              </a:p>
            </p:txBody>
          </p:sp>
        </p:grpSp>
        <p:pic>
          <p:nvPicPr>
            <p:cNvPr id="234" name="Object 17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7860000">
              <a:off x="9523730" y="6622415"/>
              <a:ext cx="3510915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7" name="그룹 1057"/>
            <p:cNvGrpSpPr/>
            <p:nvPr/>
          </p:nvGrpSpPr>
          <p:grpSpPr>
            <a:xfrm>
              <a:off x="9060180" y="4732655"/>
              <a:ext cx="827405" cy="655320"/>
              <a:chOff x="9060180" y="4732655"/>
              <a:chExt cx="827405" cy="655320"/>
            </a:xfrm>
          </p:grpSpPr>
          <p:pic>
            <p:nvPicPr>
              <p:cNvPr id="235" name="Object 180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5400000">
                <a:off x="9145905" y="4732655"/>
                <a:ext cx="655320" cy="6553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6" name="Object 183"/>
              <p:cNvSpPr txBox="1"/>
              <p:nvPr/>
            </p:nvSpPr>
            <p:spPr>
              <a:xfrm>
                <a:off x="9060180" y="4941570"/>
                <a:ext cx="827405" cy="307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4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물주기</a:t>
                </a:r>
              </a:p>
            </p:txBody>
          </p:sp>
        </p:grpSp>
        <p:pic>
          <p:nvPicPr>
            <p:cNvPr id="238" name="Object 185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 rot="19740000">
              <a:off x="8220075" y="6472555"/>
              <a:ext cx="4526915" cy="3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1" name="그룹 1060"/>
            <p:cNvGrpSpPr/>
            <p:nvPr/>
          </p:nvGrpSpPr>
          <p:grpSpPr>
            <a:xfrm>
              <a:off x="7969250" y="7082790"/>
              <a:ext cx="1221740" cy="935990"/>
              <a:chOff x="7969250" y="7082790"/>
              <a:chExt cx="1221740" cy="935990"/>
            </a:xfrm>
          </p:grpSpPr>
          <p:pic>
            <p:nvPicPr>
              <p:cNvPr id="239" name="Object 189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 rot="5400000">
                <a:off x="8111490" y="7082790"/>
                <a:ext cx="935990" cy="9359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0" name="Object 192"/>
              <p:cNvSpPr txBox="1"/>
              <p:nvPr/>
            </p:nvSpPr>
            <p:spPr>
              <a:xfrm>
                <a:off x="7969250" y="7381240"/>
                <a:ext cx="1221740" cy="3867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생장LED</a:t>
                </a:r>
              </a:p>
            </p:txBody>
          </p:sp>
        </p:grpSp>
        <p:pic>
          <p:nvPicPr>
            <p:cNvPr id="242" name="Object 194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rot="5400000">
              <a:off x="11532235" y="4385310"/>
              <a:ext cx="1856740" cy="1856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Object 197"/>
            <p:cNvSpPr txBox="1"/>
            <p:nvPr/>
          </p:nvSpPr>
          <p:spPr>
            <a:xfrm>
              <a:off x="11355705" y="5153660"/>
              <a:ext cx="2211070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 spc="-10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defRPr>
              </a:lvl1pPr>
            </a:lstStyle>
            <a:p>
              <a:r>
                <a:t>스마트팜</a:t>
              </a:r>
            </a:p>
          </p:txBody>
        </p:sp>
        <p:pic>
          <p:nvPicPr>
            <p:cNvPr id="244" name="Object 198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 rot="5400000">
              <a:off x="7628890" y="3064510"/>
              <a:ext cx="1188720" cy="11887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Object 201"/>
            <p:cNvSpPr txBox="1"/>
            <p:nvPr/>
          </p:nvSpPr>
          <p:spPr>
            <a:xfrm>
              <a:off x="7443470" y="3427095"/>
              <a:ext cx="1575435" cy="333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500" spc="-1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defRPr>
              </a:lvl1pPr>
            </a:lstStyle>
            <a:p>
              <a:r>
                <a:t>블루투스 </a:t>
              </a:r>
            </a:p>
          </p:txBody>
        </p:sp>
        <p:grpSp>
          <p:nvGrpSpPr>
            <p:cNvPr id="248" name="그룹 1064"/>
            <p:cNvGrpSpPr/>
            <p:nvPr/>
          </p:nvGrpSpPr>
          <p:grpSpPr>
            <a:xfrm>
              <a:off x="10155555" y="4216400"/>
              <a:ext cx="598170" cy="491490"/>
              <a:chOff x="10155555" y="4216400"/>
              <a:chExt cx="598170" cy="491490"/>
            </a:xfrm>
          </p:grpSpPr>
          <p:pic>
            <p:nvPicPr>
              <p:cNvPr id="246" name="Object 203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5400000">
                <a:off x="10208895" y="4216400"/>
                <a:ext cx="491490" cy="4914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7" name="Object 206"/>
              <p:cNvSpPr txBox="1"/>
              <p:nvPr/>
            </p:nvSpPr>
            <p:spPr>
              <a:xfrm>
                <a:off x="10155555" y="4373245"/>
                <a:ext cx="598170" cy="24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000" spc="-1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defRPr>
                </a:lvl1pPr>
              </a:lstStyle>
              <a:p>
                <a:r>
                  <a:t>제어</a:t>
                </a:r>
              </a:p>
            </p:txBody>
          </p:sp>
        </p:grpSp>
      </p:grpSp>
      <p:pic>
        <p:nvPicPr>
          <p:cNvPr id="250" name="Object 209" descr="C:/Users/안진현/AppData/Roaming/PolarisOffice/ETemp/4656_20036560/image43.png"/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4491355"/>
            <a:ext cx="5854700" cy="17627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251" name="Object 21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32330" y="2049145"/>
            <a:ext cx="4666615" cy="2142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Object 21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687175" y="6035040"/>
            <a:ext cx="6171565" cy="407924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텍스트 상자 1"/>
          <p:cNvSpPr txBox="1">
            <a:spLocks/>
          </p:cNvSpPr>
          <p:nvPr/>
        </p:nvSpPr>
        <p:spPr>
          <a:xfrm>
            <a:off x="1885315" y="665480"/>
            <a:ext cx="1606550" cy="8610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000" u="sng"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 dirty="0"/>
          </a:p>
        </p:txBody>
      </p:sp>
      <p:sp>
        <p:nvSpPr>
          <p:cNvPr id="103" name="Object 36">
            <a:extLst>
              <a:ext uri="{FF2B5EF4-FFF2-40B4-BE49-F238E27FC236}">
                <a16:creationId xmlns:a16="http://schemas.microsoft.com/office/drawing/2014/main" id="{964F9E3A-676A-13C4-7921-2CB8AA25D035}"/>
              </a:ext>
            </a:extLst>
          </p:cNvPr>
          <p:cNvSpPr txBox="1"/>
          <p:nvPr/>
        </p:nvSpPr>
        <p:spPr>
          <a:xfrm>
            <a:off x="1938655" y="951865"/>
            <a:ext cx="1605915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u="sng">
                <a:latin typeface="Pistilli"/>
                <a:ea typeface="Pistilli"/>
                <a:cs typeface="Pistilli"/>
                <a:sym typeface="Pistilli"/>
              </a:defRPr>
            </a:lvl1pPr>
          </a:lstStyle>
          <a:p>
            <a:r>
              <a:rPr dirty="0"/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Object 2" descr="C:/Users/안진현/AppData/Roaming/PolarisOffice/ETemp/4656_20036560/image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" y="100330"/>
            <a:ext cx="17802225" cy="1001395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255" name="Object 5"/>
          <p:cNvSpPr txBox="1">
            <a:spLocks/>
          </p:cNvSpPr>
          <p:nvPr/>
        </p:nvSpPr>
        <p:spPr>
          <a:xfrm>
            <a:off x="1801495" y="601345"/>
            <a:ext cx="1465580" cy="8610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000" u="sng"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/>
              <a:t>02</a:t>
            </a:r>
            <a:endParaRPr lang="ko-KR" altLang="en-US" dirty="0"/>
          </a:p>
        </p:txBody>
      </p:sp>
      <p:sp>
        <p:nvSpPr>
          <p:cNvPr id="256" name="Object 6"/>
          <p:cNvSpPr txBox="1">
            <a:spLocks/>
          </p:cNvSpPr>
          <p:nvPr/>
        </p:nvSpPr>
        <p:spPr>
          <a:xfrm rot="21540000">
            <a:off x="2895600" y="600184"/>
            <a:ext cx="12497435" cy="830997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33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3600" b="0" dirty="0" err="1"/>
              <a:t>동작</a:t>
            </a:r>
            <a:r>
              <a:rPr sz="3600" b="0" dirty="0"/>
              <a:t> </a:t>
            </a:r>
            <a:r>
              <a:rPr sz="3600" b="0" dirty="0" err="1"/>
              <a:t>개요</a:t>
            </a:r>
            <a:r>
              <a:rPr sz="3600" b="1" dirty="0"/>
              <a:t> </a:t>
            </a:r>
            <a:r>
              <a:rPr lang="en-US" altLang="ko-KR" sz="4800" b="0" dirty="0">
                <a:latin typeface="NanumSquare"/>
                <a:ea typeface="NanumSquare"/>
                <a:cs typeface="NanumSquare"/>
                <a:sym typeface="NanumSquare"/>
              </a:rPr>
              <a:t> </a:t>
            </a:r>
            <a:r>
              <a:rPr lang="en-US" altLang="ko-KR" sz="2000" b="0" dirty="0">
                <a:latin typeface="NanumSquare"/>
                <a:ea typeface="NanumSquare"/>
                <a:cs typeface="NanumSquare"/>
                <a:sym typeface="NanumSquare"/>
              </a:rPr>
              <a:t>Summary</a:t>
            </a:r>
            <a:endParaRPr lang="ko-KR" altLang="en-US" sz="8000" b="1" dirty="0">
              <a:latin typeface="NanumSquare" charset="0"/>
              <a:ea typeface="NanumSquare" charset="0"/>
              <a:cs typeface="NanumSquare" charset="0"/>
            </a:endParaRPr>
          </a:p>
        </p:txBody>
      </p:sp>
      <p:pic>
        <p:nvPicPr>
          <p:cNvPr id="257" name="Object 7" descr="C:/Users/안진현/AppData/Roaming/PolarisOffice/ETemp/4656_20036560/image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95" y="5476240"/>
            <a:ext cx="6711315" cy="3403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258" name="Object 10" descr="C:/Users/안진현/AppData/Roaming/PolarisOffice/ETemp/4656_20036560/image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65" y="2625090"/>
            <a:ext cx="556260" cy="5562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259" name="Object 13"/>
          <p:cNvSpPr txBox="1">
            <a:spLocks/>
          </p:cNvSpPr>
          <p:nvPr/>
        </p:nvSpPr>
        <p:spPr>
          <a:xfrm>
            <a:off x="2513330" y="2652395"/>
            <a:ext cx="6866255" cy="2674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25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2400" b="0"/>
              <a:t>주요 동작 요소</a:t>
            </a:r>
            <a:endParaRPr lang="ko-KR" altLang="en-US" sz="2400" b="0"/>
          </a:p>
          <a:p>
            <a:pPr marL="0" indent="0" latinLnBrk="0">
              <a:buFontTx/>
              <a:buNone/>
              <a:defRPr sz="25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endParaRPr lang="ko-KR" altLang="en-US" sz="2400" b="0"/>
          </a:p>
          <a:p>
            <a:pPr marL="0" indent="0" latinLnBrk="0">
              <a:buFontTx/>
              <a:buNone/>
              <a:defRPr sz="1700" spc="-90">
                <a:solidFill>
                  <a:srgbClr val="403322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2400"/>
              <a:t>- 센서를 이용한 농장 내 온도 정보 수집</a:t>
            </a:r>
            <a:endParaRPr lang="ko-KR" altLang="en-US" sz="2400"/>
          </a:p>
          <a:p>
            <a:pPr marL="0" indent="0" latinLnBrk="0">
              <a:buFontTx/>
              <a:buNone/>
              <a:defRPr sz="1700" spc="-90">
                <a:solidFill>
                  <a:srgbClr val="403322"/>
                </a:solidFill>
                <a:latin typeface="NanumSquare" charset="0"/>
                <a:ea typeface="NanumSquare" charset="0"/>
                <a:cs typeface="NanumSquare" charset="0"/>
              </a:defRPr>
            </a:pPr>
            <a:endParaRPr lang="ko-KR" altLang="en-US" sz="2400">
              <a:solidFill>
                <a:srgbClr val="403322"/>
              </a:solidFill>
              <a:latin typeface="NanumSquare" charset="0"/>
              <a:ea typeface="NanumSquare" charset="0"/>
              <a:cs typeface="NanumSquare" charset="0"/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r>
              <a:rPr sz="2400"/>
              <a:t>-온도가 높아지면 센서가 이를 감지해 팬을 돌림</a:t>
            </a:r>
            <a:endParaRPr lang="ko-KR" altLang="en-US" sz="2400"/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endParaRPr lang="ko-KR" altLang="en-US" sz="2400">
              <a:latin typeface="NanumSquare" charset="0"/>
              <a:ea typeface="NanumSquare" charset="0"/>
              <a:cs typeface="NanumSquare" charset="0"/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r>
              <a:rPr sz="2400"/>
              <a:t>- 블루투스 센서를 이용한 애플리케이션 통신 제어</a:t>
            </a:r>
            <a:endParaRPr lang="ko-KR" altLang="en-US" sz="2400"/>
          </a:p>
        </p:txBody>
      </p:sp>
      <p:pic>
        <p:nvPicPr>
          <p:cNvPr id="260" name="Object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8755" y="-158750"/>
            <a:ext cx="1638935" cy="1053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Object 24" descr="C:/Users/안진현/AppData/Roaming/PolarisOffice/ETemp/4656_20036560/image1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875" y="3181350"/>
            <a:ext cx="1759585" cy="116903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262" name="Object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Object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Object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Object 36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작품 개요</a:t>
            </a:r>
          </a:p>
        </p:txBody>
      </p:sp>
      <p:sp>
        <p:nvSpPr>
          <p:cNvPr id="266" name="Object 37"/>
          <p:cNvSpPr txBox="1">
            <a:spLocks/>
          </p:cNvSpPr>
          <p:nvPr/>
        </p:nvSpPr>
        <p:spPr>
          <a:xfrm>
            <a:off x="-325120" y="2821305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개발 목표</a:t>
            </a:r>
            <a:endParaRPr lang="ko-KR" altLang="en-US"/>
          </a:p>
        </p:txBody>
      </p:sp>
      <p:sp>
        <p:nvSpPr>
          <p:cNvPr id="267" name="Object 38"/>
          <p:cNvSpPr txBox="1">
            <a:spLocks/>
          </p:cNvSpPr>
          <p:nvPr/>
        </p:nvSpPr>
        <p:spPr>
          <a:xfrm>
            <a:off x="-372745" y="3921125"/>
            <a:ext cx="2179320" cy="32258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5D6B1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r>
              <a:rPr lang="ko-KR" altLang="en-US" dirty="0"/>
              <a:t>동작 구성 </a:t>
            </a:r>
          </a:p>
        </p:txBody>
      </p:sp>
      <p:sp>
        <p:nvSpPr>
          <p:cNvPr id="268" name="Object 39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주요 사용 코드</a:t>
            </a:r>
          </a:p>
        </p:txBody>
      </p:sp>
      <p:sp>
        <p:nvSpPr>
          <p:cNvPr id="269" name="Object 40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270" name="Object 41"/>
          <p:cNvSpPr txBox="1"/>
          <p:nvPr/>
        </p:nvSpPr>
        <p:spPr>
          <a:xfrm>
            <a:off x="-325120" y="7429207"/>
            <a:ext cx="206121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부품 소스 해석</a:t>
            </a:r>
          </a:p>
        </p:txBody>
      </p:sp>
      <p:sp>
        <p:nvSpPr>
          <p:cNvPr id="271" name="Object 42"/>
          <p:cNvSpPr txBox="1"/>
          <p:nvPr/>
        </p:nvSpPr>
        <p:spPr>
          <a:xfrm>
            <a:off x="-325120" y="85553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272" name="Object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Object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Object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380" y="3430905"/>
            <a:ext cx="415290" cy="45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Object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1. 농장 내 온도 조절"/>
          <p:cNvSpPr txBox="1">
            <a:spLocks/>
          </p:cNvSpPr>
          <p:nvPr/>
        </p:nvSpPr>
        <p:spPr>
          <a:xfrm>
            <a:off x="1800225" y="1874520"/>
            <a:ext cx="4706620" cy="46228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3000"/>
              <a:t>1. 농장 내 온도 조절</a:t>
            </a:r>
            <a:endParaRPr lang="ko-KR" altLang="en-US" sz="3000"/>
          </a:p>
        </p:txBody>
      </p:sp>
      <p:pic>
        <p:nvPicPr>
          <p:cNvPr id="277" name="IMG_0293.jpeg" descr="C:/Users/안진현/AppData/Roaming/PolarisOffice/ETemp/4656_20036560/image1.jpe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10" y="6812280"/>
            <a:ext cx="2524760" cy="198437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278" name="IMG_029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71340" y="6909435"/>
            <a:ext cx="1743075" cy="174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G_0294.jpeg" descr="C:/Users/안진현/AppData/Roaming/PolarisOffice/ETemp/4656_20036560/image2.jpe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620" y="6457315"/>
            <a:ext cx="2422525" cy="259842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280" name="IMG_029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5435" y="6909435"/>
            <a:ext cx="1743075" cy="174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G_0296.jpe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78880" y="6404610"/>
            <a:ext cx="2752090" cy="2752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G_0301.jpe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04270" y="6143625"/>
            <a:ext cx="1622425" cy="3273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G_029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05790" y="6909435"/>
            <a:ext cx="1743075" cy="174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G_0326.jpeg" descr="C:/Users/안진현/AppData/Roaming/PolarisOffice/ETemp/4656_20036560/image5.jpe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65" y="570230"/>
            <a:ext cx="8079105" cy="513270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Object 2" descr="C:/Users/안진현/AppData/Roaming/PolarisOffice/ETemp/4656_20036560/image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" y="23495"/>
            <a:ext cx="17797145" cy="1026414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287" name="Object 5"/>
          <p:cNvSpPr txBox="1">
            <a:spLocks/>
          </p:cNvSpPr>
          <p:nvPr/>
        </p:nvSpPr>
        <p:spPr>
          <a:xfrm>
            <a:off x="1778000" y="474980"/>
            <a:ext cx="1465580" cy="8610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000" u="sng"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/>
              <a:t>02</a:t>
            </a:r>
            <a:endParaRPr lang="ko-KR" altLang="en-US" dirty="0"/>
          </a:p>
        </p:txBody>
      </p:sp>
      <p:sp>
        <p:nvSpPr>
          <p:cNvPr id="288" name="Object 6"/>
          <p:cNvSpPr txBox="1">
            <a:spLocks/>
          </p:cNvSpPr>
          <p:nvPr/>
        </p:nvSpPr>
        <p:spPr>
          <a:xfrm>
            <a:off x="2908935" y="695960"/>
            <a:ext cx="12497435" cy="6457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33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3600" b="0" dirty="0"/>
              <a:t>동</a:t>
            </a:r>
            <a:r>
              <a:rPr lang="ko-KR" sz="3600" b="0" dirty="0" err="1"/>
              <a:t>작개요</a:t>
            </a:r>
            <a:endParaRPr lang="ko-KR" altLang="en-US" sz="3600" b="0" dirty="0">
              <a:latin typeface="NanumSquare" charset="0"/>
              <a:ea typeface="NanumSquare" charset="0"/>
              <a:cs typeface="NanumSquare" charset="0"/>
            </a:endParaRPr>
          </a:p>
        </p:txBody>
      </p:sp>
      <p:pic>
        <p:nvPicPr>
          <p:cNvPr id="289" name="Object 7" descr="C:/Users/안진현/AppData/Roaming/PolarisOffice/ETemp/4656_20036560/image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95" y="5523230"/>
            <a:ext cx="6617335" cy="3403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290" name="Object 10" descr="C:/Users/안진현/AppData/Roaming/PolarisOffice/ETemp/4656_20036560/image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10" y="2244725"/>
            <a:ext cx="556260" cy="5562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291" name="Object 13"/>
          <p:cNvSpPr txBox="1">
            <a:spLocks/>
          </p:cNvSpPr>
          <p:nvPr/>
        </p:nvSpPr>
        <p:spPr>
          <a:xfrm>
            <a:off x="2679700" y="2366010"/>
            <a:ext cx="6866255" cy="304355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25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2400" b="0"/>
              <a:t>주</a:t>
            </a:r>
            <a:r>
              <a:rPr sz="2400" b="0">
                <a:solidFill>
                  <a:schemeClr val="tx1"/>
                </a:solidFill>
              </a:rPr>
              <a:t>요 동작 요소</a:t>
            </a:r>
            <a:endParaRPr lang="ko-KR" altLang="en-US" sz="2400" b="0">
              <a:solidFill>
                <a:schemeClr val="tx1"/>
              </a:solidFill>
            </a:endParaRPr>
          </a:p>
          <a:p>
            <a:pPr marL="0" indent="0" latinLnBrk="0">
              <a:buFontTx/>
              <a:buNone/>
              <a:defRPr sz="25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endParaRPr lang="ko-KR" altLang="en-US" sz="2400" b="0">
              <a:solidFill>
                <a:schemeClr val="tx1"/>
              </a:solidFill>
            </a:endParaRPr>
          </a:p>
          <a:p>
            <a:pPr marL="0" indent="0" latinLnBrk="0">
              <a:buFontTx/>
              <a:buNone/>
              <a:defRPr sz="1700" spc="-90">
                <a:solidFill>
                  <a:srgbClr val="403322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2400">
                <a:solidFill>
                  <a:schemeClr val="tx1"/>
                </a:solidFill>
              </a:rPr>
              <a:t>- 센서를 이용하여 토양습도 정보 수집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latinLnBrk="0">
              <a:buFontTx/>
              <a:buNone/>
              <a:defRPr sz="1700" spc="-90">
                <a:solidFill>
                  <a:srgbClr val="403322"/>
                </a:solidFill>
                <a:latin typeface="NanumSquare" charset="0"/>
                <a:ea typeface="NanumSquare" charset="0"/>
                <a:cs typeface="NanumSquare" charset="0"/>
              </a:defRPr>
            </a:pPr>
            <a:endParaRPr lang="ko-KR" altLang="en-US" sz="2400">
              <a:solidFill>
                <a:schemeClr val="tx1"/>
              </a:solidFill>
              <a:latin typeface="NanumSquare" charset="0"/>
              <a:ea typeface="NanumSquare" charset="0"/>
              <a:cs typeface="NanumSquare" charset="0"/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r>
              <a:rPr sz="2400" spc="-90">
                <a:solidFill>
                  <a:schemeClr val="tx1"/>
                </a:solidFill>
              </a:rPr>
              <a:t>- 토양의 습도가 떨어지면 워터펌프를 이용하여 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r>
              <a:rPr lang="ko-KR" sz="2400" spc="-90">
                <a:solidFill>
                  <a:schemeClr val="tx1"/>
                </a:solidFill>
              </a:rPr>
              <a:t>  </a:t>
            </a:r>
            <a:r>
              <a:rPr sz="2400" spc="-90">
                <a:solidFill>
                  <a:schemeClr val="tx1"/>
                </a:solidFill>
              </a:rPr>
              <a:t>자동</a:t>
            </a:r>
            <a:r>
              <a:rPr lang="ko-KR" sz="2400" spc="-90">
                <a:solidFill>
                  <a:schemeClr val="tx1"/>
                </a:solidFill>
              </a:rPr>
              <a:t> </a:t>
            </a:r>
            <a:r>
              <a:rPr sz="2400" spc="-90">
                <a:solidFill>
                  <a:schemeClr val="tx1"/>
                </a:solidFill>
              </a:rPr>
              <a:t>물주기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endParaRPr lang="ko-KR" altLang="en-US" sz="2400">
              <a:solidFill>
                <a:schemeClr val="tx1"/>
              </a:solidFill>
              <a:latin typeface="NanumSquare" charset="0"/>
              <a:ea typeface="NanumSquare" charset="0"/>
              <a:cs typeface="NanumSquare" charset="0"/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r>
              <a:rPr sz="2400">
                <a:solidFill>
                  <a:schemeClr val="tx1"/>
                </a:solidFill>
              </a:rPr>
              <a:t>- 블루투스 센서를 이용한 애플리케이션 통신 제어</a:t>
            </a:r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292" name="Object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8755" y="-158750"/>
            <a:ext cx="1638935" cy="1053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Object 24" descr="C:/Users/안진현/AppData/Roaming/PolarisOffice/ETemp/4656_20036560/image1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20" y="3206115"/>
            <a:ext cx="1759585" cy="116903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294" name="Object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Object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Object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Object 36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작품 개요</a:t>
            </a:r>
          </a:p>
        </p:txBody>
      </p:sp>
      <p:sp>
        <p:nvSpPr>
          <p:cNvPr id="298" name="Object 37"/>
          <p:cNvSpPr txBox="1"/>
          <p:nvPr/>
        </p:nvSpPr>
        <p:spPr>
          <a:xfrm>
            <a:off x="-325120" y="282130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개발 목표</a:t>
            </a:r>
          </a:p>
        </p:txBody>
      </p:sp>
      <p:sp>
        <p:nvSpPr>
          <p:cNvPr id="299" name="Object 38"/>
          <p:cNvSpPr txBox="1"/>
          <p:nvPr/>
        </p:nvSpPr>
        <p:spPr>
          <a:xfrm>
            <a:off x="-325120" y="3945255"/>
            <a:ext cx="2061845" cy="322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5D6B1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r>
              <a:rPr lang="ko-KR" altLang="en-US" dirty="0"/>
              <a:t>동작 구성 </a:t>
            </a:r>
          </a:p>
        </p:txBody>
      </p:sp>
      <p:sp>
        <p:nvSpPr>
          <p:cNvPr id="300" name="Object 39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주요 사용 코드</a:t>
            </a:r>
          </a:p>
        </p:txBody>
      </p:sp>
      <p:sp>
        <p:nvSpPr>
          <p:cNvPr id="301" name="Object 40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302" name="Object 41"/>
          <p:cNvSpPr txBox="1"/>
          <p:nvPr/>
        </p:nvSpPr>
        <p:spPr>
          <a:xfrm>
            <a:off x="-325120" y="7429207"/>
            <a:ext cx="206121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부품 소스 해석</a:t>
            </a:r>
          </a:p>
        </p:txBody>
      </p:sp>
      <p:sp>
        <p:nvSpPr>
          <p:cNvPr id="303" name="Object 42"/>
          <p:cNvSpPr txBox="1"/>
          <p:nvPr/>
        </p:nvSpPr>
        <p:spPr>
          <a:xfrm>
            <a:off x="-325120" y="85553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304" name="Object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Object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Object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380" y="3430905"/>
            <a:ext cx="415290" cy="45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Object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2. 토양 습도 조절"/>
          <p:cNvSpPr txBox="1">
            <a:spLocks/>
          </p:cNvSpPr>
          <p:nvPr/>
        </p:nvSpPr>
        <p:spPr>
          <a:xfrm>
            <a:off x="1920240" y="1542415"/>
            <a:ext cx="4706620" cy="46228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3000"/>
              <a:t>2. 토양 습도 조절</a:t>
            </a:r>
            <a:endParaRPr lang="ko-KR" altLang="en-US" sz="3000"/>
          </a:p>
        </p:txBody>
      </p:sp>
      <p:pic>
        <p:nvPicPr>
          <p:cNvPr id="309" name="IMG_029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1340" y="7065645"/>
            <a:ext cx="1743075" cy="174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G_0295.png" descr="C:/Users/안진현/AppData/Roaming/PolarisOffice/ETemp/4656_20036560/image50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430" y="7042150"/>
            <a:ext cx="1743710" cy="17437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11" name="IMG_0296.jpeg" descr="C:/Users/안진현/AppData/Roaming/PolarisOffice/ETemp/4656_20036560/image3.jpe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20" y="6786880"/>
            <a:ext cx="2944495" cy="295465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12" name="IMG_0301.jpeg" descr="C:/Users/안진현/AppData/Roaming/PolarisOffice/ETemp/4656_20036560/image4.jpe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390" y="6606540"/>
            <a:ext cx="1519555" cy="306387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13" name="IMG_0295.png" descr="C:/Users/안진현/AppData/Roaming/PolarisOffice/ETemp/4656_20036560/image50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0" y="7136765"/>
            <a:ext cx="1743710" cy="17437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14" name="IMG_0302.jpe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3385" y="6842760"/>
            <a:ext cx="2524125" cy="2524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G_0303.jpeg" descr="C:/Users/안진현/AppData/Roaming/PolarisOffice/ETemp/4656_20036560/image7.jpe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150" y="6595110"/>
            <a:ext cx="2912110" cy="293243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16" name="IMG_0313.jpeg" descr="C:/Users/안진현/AppData/Roaming/PolarisOffice/ETemp/4656_20036560/image8.jpe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35" y="641350"/>
            <a:ext cx="7769225" cy="52044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Object 2" descr="C:/Users/안진현/AppData/Roaming/PolarisOffice/ETemp/4656_20036560/image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5" y="175260"/>
            <a:ext cx="17797145" cy="100114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319" name="Object 5"/>
          <p:cNvSpPr txBox="1">
            <a:spLocks/>
          </p:cNvSpPr>
          <p:nvPr/>
        </p:nvSpPr>
        <p:spPr>
          <a:xfrm>
            <a:off x="1753870" y="529590"/>
            <a:ext cx="1465580" cy="8610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000" u="sng"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/>
              <a:t>02</a:t>
            </a:r>
            <a:endParaRPr lang="ko-KR" altLang="en-US" dirty="0"/>
          </a:p>
        </p:txBody>
      </p:sp>
      <p:sp>
        <p:nvSpPr>
          <p:cNvPr id="320" name="Object 6"/>
          <p:cNvSpPr txBox="1">
            <a:spLocks/>
          </p:cNvSpPr>
          <p:nvPr/>
        </p:nvSpPr>
        <p:spPr>
          <a:xfrm>
            <a:off x="2766060" y="647700"/>
            <a:ext cx="12497435" cy="6457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33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3600" b="0"/>
              <a:t>동작 개요</a:t>
            </a:r>
            <a:r>
              <a:rPr sz="3600"/>
              <a:t> </a:t>
            </a:r>
            <a:endParaRPr lang="ko-KR" altLang="en-US" sz="3600" b="0">
              <a:latin typeface="NanumSquare" charset="0"/>
              <a:ea typeface="NanumSquare" charset="0"/>
              <a:cs typeface="NanumSquare" charset="0"/>
            </a:endParaRPr>
          </a:p>
        </p:txBody>
      </p:sp>
      <p:pic>
        <p:nvPicPr>
          <p:cNvPr id="321" name="Object 7" descr="C:/Users/안진현/AppData/Roaming/PolarisOffice/ETemp/4656_20036560/image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990" y="5428615"/>
            <a:ext cx="6830060" cy="3403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22" name="Object 10" descr="C:/Users/안진현/AppData/Roaming/PolarisOffice/ETemp/4656_20036560/image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05" y="2458085"/>
            <a:ext cx="556260" cy="5562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323" name="Object 13"/>
          <p:cNvSpPr txBox="1">
            <a:spLocks/>
          </p:cNvSpPr>
          <p:nvPr/>
        </p:nvSpPr>
        <p:spPr>
          <a:xfrm>
            <a:off x="2512695" y="2509520"/>
            <a:ext cx="6866255" cy="2674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25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2400" b="0"/>
              <a:t>주요 동작 요소</a:t>
            </a:r>
            <a:endParaRPr lang="ko-KR" altLang="en-US" sz="2400" b="0"/>
          </a:p>
          <a:p>
            <a:pPr marL="0" indent="0" latinLnBrk="0">
              <a:buFontTx/>
              <a:buNone/>
              <a:defRPr sz="25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endParaRPr lang="ko-KR" altLang="en-US" sz="2400" b="0"/>
          </a:p>
          <a:p>
            <a:pPr marL="0" indent="0" latinLnBrk="0">
              <a:buFontTx/>
              <a:buNone/>
              <a:defRPr sz="1700" spc="-90">
                <a:solidFill>
                  <a:srgbClr val="403322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2400"/>
              <a:t>- 센</a:t>
            </a:r>
            <a:r>
              <a:rPr sz="2400">
                <a:solidFill>
                  <a:schemeClr val="tx1"/>
                </a:solidFill>
              </a:rPr>
              <a:t>서를 이용한 농장 내 밝기정보 수집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latinLnBrk="0">
              <a:buFontTx/>
              <a:buNone/>
              <a:defRPr sz="1700" spc="-90">
                <a:solidFill>
                  <a:srgbClr val="403322"/>
                </a:solidFill>
                <a:latin typeface="NanumSquare" charset="0"/>
                <a:ea typeface="NanumSquare" charset="0"/>
                <a:cs typeface="NanumSquare" charset="0"/>
              </a:defRPr>
            </a:pPr>
            <a:endParaRPr lang="ko-KR" altLang="en-US" sz="2400">
              <a:solidFill>
                <a:schemeClr val="tx1"/>
              </a:solidFill>
              <a:latin typeface="NanumSquare" charset="0"/>
              <a:ea typeface="NanumSquare" charset="0"/>
              <a:cs typeface="NanumSquare" charset="0"/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r>
              <a:rPr sz="2400" spc="-90">
                <a:solidFill>
                  <a:schemeClr val="tx1"/>
                </a:solidFill>
              </a:rPr>
              <a:t>- 농장의 밝기가 어두워지면 자동으로 LED ON</a:t>
            </a:r>
            <a:endParaRPr lang="ko-KR" altLang="en-US" sz="2400">
              <a:solidFill>
                <a:schemeClr val="tx1"/>
              </a:solidFill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endParaRPr lang="ko-KR" altLang="en-US" sz="2400">
              <a:solidFill>
                <a:schemeClr val="tx1"/>
              </a:solidFill>
              <a:latin typeface="NanumSquare" charset="0"/>
              <a:ea typeface="NanumSquare" charset="0"/>
              <a:cs typeface="NanumSquare" charset="0"/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r>
              <a:rPr sz="2400">
                <a:solidFill>
                  <a:schemeClr val="tx1"/>
                </a:solidFill>
              </a:rPr>
              <a:t>- 블루투스 센서를 이용한 애플리케이션 통</a:t>
            </a:r>
            <a:r>
              <a:rPr sz="2400"/>
              <a:t>신 제어</a:t>
            </a:r>
            <a:endParaRPr lang="ko-KR" altLang="en-US" sz="2400"/>
          </a:p>
        </p:txBody>
      </p:sp>
      <p:pic>
        <p:nvPicPr>
          <p:cNvPr id="324" name="Object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8755" y="-158750"/>
            <a:ext cx="1638935" cy="1053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Object 24" descr="C:/Users/안진현/AppData/Roaming/PolarisOffice/ETemp/4656_20036560/image1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15" y="3277235"/>
            <a:ext cx="1759585" cy="116903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26" name="Object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Object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Object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Object 36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작품 개요</a:t>
            </a:r>
          </a:p>
        </p:txBody>
      </p:sp>
      <p:sp>
        <p:nvSpPr>
          <p:cNvPr id="330" name="Object 37"/>
          <p:cNvSpPr txBox="1">
            <a:spLocks/>
          </p:cNvSpPr>
          <p:nvPr/>
        </p:nvSpPr>
        <p:spPr>
          <a:xfrm>
            <a:off x="-325120" y="2821305"/>
            <a:ext cx="2061845" cy="334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FCCC6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pPr marL="0" indent="0" latinLnBrk="0">
              <a:buFontTx/>
              <a:buNone/>
            </a:pPr>
            <a:r>
              <a:t>개발 목표</a:t>
            </a:r>
            <a:endParaRPr lang="ko-KR" altLang="en-US"/>
          </a:p>
        </p:txBody>
      </p:sp>
      <p:sp>
        <p:nvSpPr>
          <p:cNvPr id="331" name="Object 38"/>
          <p:cNvSpPr txBox="1"/>
          <p:nvPr/>
        </p:nvSpPr>
        <p:spPr>
          <a:xfrm>
            <a:off x="-325120" y="3945255"/>
            <a:ext cx="2061845" cy="322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5D6B1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r>
              <a:rPr lang="ko-KR" altLang="en-US" dirty="0"/>
              <a:t>동작 구성 </a:t>
            </a:r>
          </a:p>
        </p:txBody>
      </p:sp>
      <p:sp>
        <p:nvSpPr>
          <p:cNvPr id="332" name="Object 39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주요 사용 코드</a:t>
            </a:r>
          </a:p>
        </p:txBody>
      </p:sp>
      <p:sp>
        <p:nvSpPr>
          <p:cNvPr id="333" name="Object 40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334" name="Object 41"/>
          <p:cNvSpPr txBox="1"/>
          <p:nvPr/>
        </p:nvSpPr>
        <p:spPr>
          <a:xfrm>
            <a:off x="-325120" y="7424420"/>
            <a:ext cx="2061210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부품 소스 해석</a:t>
            </a:r>
          </a:p>
        </p:txBody>
      </p:sp>
      <p:sp>
        <p:nvSpPr>
          <p:cNvPr id="335" name="Object 42"/>
          <p:cNvSpPr txBox="1"/>
          <p:nvPr/>
        </p:nvSpPr>
        <p:spPr>
          <a:xfrm>
            <a:off x="-325120" y="85553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336" name="Object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Object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Object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380" y="3430905"/>
            <a:ext cx="415290" cy="45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Object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G_029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5440" y="7065645"/>
            <a:ext cx="1743075" cy="174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G_029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4940" y="7065645"/>
            <a:ext cx="1743075" cy="174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G_0296.jpeg" descr="C:/Users/안진현/AppData/Roaming/PolarisOffice/ETemp/4656_20036560/image3.jpe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95" y="6668135"/>
            <a:ext cx="2968625" cy="297878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43" name="IMG_0301.jpeg" descr="C:/Users/안진현/AppData/Roaming/PolarisOffice/ETemp/4656_20036560/image4.jpe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765" y="6440805"/>
            <a:ext cx="1661795" cy="334835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44" name="IMG_0295.png" descr="C:/Users/안진현/AppData/Roaming/PolarisOffice/ETemp/4656_20036560/image50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460" y="6970395"/>
            <a:ext cx="1743710" cy="17437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345" name="3. 생장용 LED 제어"/>
          <p:cNvSpPr txBox="1">
            <a:spLocks/>
          </p:cNvSpPr>
          <p:nvPr/>
        </p:nvSpPr>
        <p:spPr>
          <a:xfrm>
            <a:off x="1805940" y="1591945"/>
            <a:ext cx="5457190" cy="46228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3000"/>
              <a:t>3. 생장용 LED 제어</a:t>
            </a:r>
            <a:endParaRPr lang="ko-KR" altLang="en-US" sz="3000"/>
          </a:p>
        </p:txBody>
      </p:sp>
      <p:pic>
        <p:nvPicPr>
          <p:cNvPr id="346" name="IMG_0314.jpeg" descr="C:/Users/안진현/AppData/Roaming/PolarisOffice/ETemp/4656_20036560/image9.jpe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5" y="7225665"/>
            <a:ext cx="2211705" cy="204089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47" name="IMG_0317.jpeg" descr="C:/Users/안진현/AppData/Roaming/PolarisOffice/ETemp/4656_20036560/image10.jpe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915" y="6850380"/>
            <a:ext cx="2032000" cy="203200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48" name="IMG_0319.jpeg" descr="C:/Users/안진현/AppData/Roaming/PolarisOffice/ETemp/4656_20036560/image11.jpe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235" y="631825"/>
            <a:ext cx="7720330" cy="50711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" y="-133985"/>
            <a:ext cx="17796510" cy="10010775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Object 5"/>
          <p:cNvSpPr txBox="1">
            <a:spLocks/>
          </p:cNvSpPr>
          <p:nvPr/>
        </p:nvSpPr>
        <p:spPr>
          <a:xfrm>
            <a:off x="1706245" y="363220"/>
            <a:ext cx="1465580" cy="8610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000" u="sng"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/>
              <a:t>0</a:t>
            </a:r>
            <a:r>
              <a:rPr lang="en-US" dirty="0"/>
              <a:t>2</a:t>
            </a:r>
            <a:endParaRPr lang="ko-KR" altLang="en-US" dirty="0"/>
          </a:p>
        </p:txBody>
      </p:sp>
      <p:sp>
        <p:nvSpPr>
          <p:cNvPr id="352" name="Object 6"/>
          <p:cNvSpPr txBox="1">
            <a:spLocks/>
          </p:cNvSpPr>
          <p:nvPr/>
        </p:nvSpPr>
        <p:spPr>
          <a:xfrm>
            <a:off x="2647950" y="481965"/>
            <a:ext cx="12497435" cy="6457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33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3600" b="0"/>
              <a:t>동작 개요</a:t>
            </a:r>
            <a:r>
              <a:rPr sz="3600"/>
              <a:t> </a:t>
            </a:r>
            <a:endParaRPr lang="ko-KR" altLang="en-US" sz="3600" b="0">
              <a:latin typeface="NanumSquare" charset="0"/>
              <a:ea typeface="NanumSquare" charset="0"/>
              <a:cs typeface="NanumSquare" charset="0"/>
            </a:endParaRPr>
          </a:p>
        </p:txBody>
      </p:sp>
      <p:pic>
        <p:nvPicPr>
          <p:cNvPr id="353" name="Object 7" descr="C:/Users/안진현/AppData/Roaming/PolarisOffice/ETemp/4656_20036560/image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45" y="4227830"/>
            <a:ext cx="5328285" cy="3403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54" name="Object 10" descr="C:/Users/안진현/AppData/Roaming/PolarisOffice/ETemp/4656_20036560/image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" y="2102485"/>
            <a:ext cx="556260" cy="5562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355" name="Object 13"/>
          <p:cNvSpPr txBox="1">
            <a:spLocks/>
          </p:cNvSpPr>
          <p:nvPr/>
        </p:nvSpPr>
        <p:spPr>
          <a:xfrm>
            <a:off x="2418080" y="2176780"/>
            <a:ext cx="6866255" cy="19367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25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2400" b="0"/>
              <a:t>주요 동작 요소</a:t>
            </a:r>
            <a:endParaRPr lang="ko-KR" altLang="en-US" sz="2400" b="0"/>
          </a:p>
          <a:p>
            <a:pPr marL="0" indent="0" latinLnBrk="0">
              <a:buFontTx/>
              <a:buNone/>
              <a:defRPr sz="25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endParaRPr lang="ko-KR" altLang="en-US" sz="2400">
              <a:latin typeface="NanumSquare" charset="0"/>
              <a:ea typeface="NanumSquare" charset="0"/>
              <a:cs typeface="NanumSquare" charset="0"/>
            </a:endParaRPr>
          </a:p>
          <a:p>
            <a:pPr marL="170180" indent="-170180" latinLnBrk="0">
              <a:buFont typeface="Arial"/>
              <a:buChar char="�"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r>
              <a:rPr sz="2400"/>
              <a:t>블루투스 센서를 이용한 애플리케이션 통신 제어</a:t>
            </a:r>
            <a:endParaRPr lang="ko-KR" altLang="en-US" sz="2400"/>
          </a:p>
          <a:p>
            <a:pPr marL="170180" indent="-170180" latinLnBrk="0">
              <a:buFont typeface="Arial"/>
              <a:buChar char="-"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endParaRPr lang="ko-KR" altLang="en-US" sz="2400">
              <a:latin typeface="NanumSquare" charset="0"/>
              <a:ea typeface="NanumSquare" charset="0"/>
              <a:cs typeface="NanumSquare" charset="0"/>
            </a:endParaRPr>
          </a:p>
          <a:p>
            <a:pPr marL="180340" indent="-180340" latinLnBrk="0">
              <a:buFont typeface="Arial"/>
              <a:buChar char="-"/>
            </a:pPr>
            <a:r>
              <a:rPr sz="2400"/>
              <a:t>서</a:t>
            </a:r>
            <a:r>
              <a:rPr lang="ko-KR" sz="2400"/>
              <a:t>보</a:t>
            </a:r>
            <a:r>
              <a:rPr sz="2400"/>
              <a:t>모터 ON &amp; OFF</a:t>
            </a:r>
            <a:endParaRPr lang="ko-KR" altLang="en-US" sz="2400"/>
          </a:p>
        </p:txBody>
      </p:sp>
      <p:pic>
        <p:nvPicPr>
          <p:cNvPr id="356" name="Object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8755" y="-158750"/>
            <a:ext cx="1638935" cy="1053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Object 24" descr="C:/Users/안진현/AppData/Roaming/PolarisOffice/ETemp/4656_20036560/image1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55" y="3276600"/>
            <a:ext cx="1759585" cy="116903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58" name="Object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Object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Object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Object 36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작품 개요</a:t>
            </a:r>
          </a:p>
        </p:txBody>
      </p:sp>
      <p:sp>
        <p:nvSpPr>
          <p:cNvPr id="362" name="Object 37"/>
          <p:cNvSpPr txBox="1"/>
          <p:nvPr/>
        </p:nvSpPr>
        <p:spPr>
          <a:xfrm>
            <a:off x="-325120" y="282130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개발 목표</a:t>
            </a:r>
          </a:p>
        </p:txBody>
      </p:sp>
      <p:sp>
        <p:nvSpPr>
          <p:cNvPr id="363" name="Object 38"/>
          <p:cNvSpPr txBox="1"/>
          <p:nvPr/>
        </p:nvSpPr>
        <p:spPr>
          <a:xfrm>
            <a:off x="-325120" y="3945255"/>
            <a:ext cx="2061845" cy="322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45720" tIns="45720" rIns="45720" bIns="45720" numCol="1" anchor="ctr">
            <a:spAutoFit/>
          </a:bodyPr>
          <a:lstStyle>
            <a:lvl1pPr marL="0" indent="0" algn="ctr" latinLnBrk="0">
              <a:buFontTx/>
              <a:buNone/>
              <a:defRPr lang="en-GB" altLang="en-US" sz="1500" spc="-90">
                <a:solidFill>
                  <a:srgbClr val="C5D6B1"/>
                </a:solidFill>
                <a:latin typeface="IBM Plex Sans KR" charset="0"/>
                <a:ea typeface="IBM Plex Sans KR" charset="0"/>
                <a:cs typeface="IBM Plex Sans KR" charset="0"/>
              </a:defRPr>
            </a:lvl1pPr>
          </a:lstStyle>
          <a:p>
            <a:r>
              <a:rPr lang="ko-KR" altLang="en-US" dirty="0"/>
              <a:t>동작 구성 </a:t>
            </a:r>
          </a:p>
        </p:txBody>
      </p:sp>
      <p:sp>
        <p:nvSpPr>
          <p:cNvPr id="364" name="Object 39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주요 사용 코드</a:t>
            </a:r>
          </a:p>
        </p:txBody>
      </p:sp>
      <p:sp>
        <p:nvSpPr>
          <p:cNvPr id="365" name="Object 40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366" name="Object 41"/>
          <p:cNvSpPr txBox="1"/>
          <p:nvPr/>
        </p:nvSpPr>
        <p:spPr>
          <a:xfrm>
            <a:off x="-325120" y="7313791"/>
            <a:ext cx="20612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부품 소스 해석</a:t>
            </a:r>
          </a:p>
          <a:p>
            <a:endParaRPr dirty="0"/>
          </a:p>
        </p:txBody>
      </p:sp>
      <p:sp>
        <p:nvSpPr>
          <p:cNvPr id="367" name="Object 42"/>
          <p:cNvSpPr txBox="1"/>
          <p:nvPr/>
        </p:nvSpPr>
        <p:spPr>
          <a:xfrm>
            <a:off x="-325120" y="85553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368" name="Object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Object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Object 49" descr="C:/Users/안진현/AppData/Roaming/PolarisOffice/ETemp/4656_20036560/image49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" y="3430905"/>
            <a:ext cx="415925" cy="45593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71" name="Object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G_029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69665" y="7065645"/>
            <a:ext cx="1743075" cy="174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IMG_029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8990" y="7065645"/>
            <a:ext cx="1743075" cy="174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G_0296.jpe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3230" y="6729730"/>
            <a:ext cx="2752090" cy="2752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G_0301.jpe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38705" y="6882130"/>
            <a:ext cx="1212850" cy="2447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G_029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39090" y="7065645"/>
            <a:ext cx="1743075" cy="1743075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4. 어플리케이션 문 개폐 설정"/>
          <p:cNvSpPr txBox="1">
            <a:spLocks/>
          </p:cNvSpPr>
          <p:nvPr/>
        </p:nvSpPr>
        <p:spPr>
          <a:xfrm>
            <a:off x="1702435" y="1395730"/>
            <a:ext cx="2568575" cy="46228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0" tIns="0" rIns="0" bIns="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3000"/>
              <a:t>4. 어플리케이션 문 개폐 설정</a:t>
            </a:r>
            <a:endParaRPr lang="ko-KR" altLang="en-US" sz="3000"/>
          </a:p>
        </p:txBody>
      </p:sp>
      <p:pic>
        <p:nvPicPr>
          <p:cNvPr id="378" name="IMG_0320.jpeg" descr="C:/Users/안진현/AppData/Roaming/PolarisOffice/ETemp/4656_20036560/image12.jpe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70" y="6851015"/>
            <a:ext cx="2704465" cy="236283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79" name="IMG_0323.jpe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26995" y="6367145"/>
            <a:ext cx="1795780" cy="2835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IMG_0325.jpe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24060" y="539115"/>
            <a:ext cx="7487920" cy="5343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Object 2" descr="C:/Users/안진현/AppData/Roaming/PolarisOffice/ETemp/4656_20036560/image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98755"/>
            <a:ext cx="17797145" cy="100114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383" name="Object 5"/>
          <p:cNvSpPr txBox="1">
            <a:spLocks/>
          </p:cNvSpPr>
          <p:nvPr/>
        </p:nvSpPr>
        <p:spPr>
          <a:xfrm>
            <a:off x="1848485" y="529590"/>
            <a:ext cx="1465580" cy="8610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5000" u="sng">
                <a:latin typeface="Pistilli" charset="0"/>
                <a:ea typeface="Pistilli" charset="0"/>
                <a:cs typeface="Pistilli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/>
              <a:t>0</a:t>
            </a:r>
            <a:r>
              <a:rPr lang="en-US" dirty="0"/>
              <a:t>2</a:t>
            </a:r>
            <a:endParaRPr lang="ko-KR" altLang="en-US" dirty="0"/>
          </a:p>
        </p:txBody>
      </p:sp>
      <p:sp>
        <p:nvSpPr>
          <p:cNvPr id="384" name="Object 6"/>
          <p:cNvSpPr txBox="1">
            <a:spLocks/>
          </p:cNvSpPr>
          <p:nvPr/>
        </p:nvSpPr>
        <p:spPr>
          <a:xfrm>
            <a:off x="2909570" y="767080"/>
            <a:ext cx="12497435" cy="6457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33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3600" b="0" dirty="0" err="1"/>
              <a:t>동작</a:t>
            </a:r>
            <a:r>
              <a:rPr sz="3600" b="0" dirty="0"/>
              <a:t> </a:t>
            </a:r>
            <a:r>
              <a:rPr sz="3600" b="0" dirty="0" err="1"/>
              <a:t>개요</a:t>
            </a:r>
            <a:r>
              <a:rPr sz="3600" dirty="0"/>
              <a:t> </a:t>
            </a:r>
            <a:endParaRPr lang="ko-KR" altLang="en-US" sz="3600" b="0" dirty="0">
              <a:latin typeface="NanumSquare" charset="0"/>
              <a:ea typeface="NanumSquare" charset="0"/>
              <a:cs typeface="NanumSquare" charset="0"/>
            </a:endParaRPr>
          </a:p>
        </p:txBody>
      </p:sp>
      <p:pic>
        <p:nvPicPr>
          <p:cNvPr id="385" name="Object 7" descr="C:/Users/안진현/AppData/Roaming/PolarisOffice/ETemp/4656_20036560/image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25" y="5214620"/>
            <a:ext cx="7210425" cy="3403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386" name="Object 10" descr="C:/Users/안진현/AppData/Roaming/PolarisOffice/ETemp/4656_20036560/image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55" y="2292350"/>
            <a:ext cx="556260" cy="55626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387" name="Object 13"/>
          <p:cNvSpPr txBox="1">
            <a:spLocks/>
          </p:cNvSpPr>
          <p:nvPr/>
        </p:nvSpPr>
        <p:spPr>
          <a:xfrm>
            <a:off x="2675255" y="2386965"/>
            <a:ext cx="8159750" cy="2674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25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r>
              <a:rPr sz="2400" b="0" dirty="0" err="1">
                <a:solidFill>
                  <a:schemeClr val="tx1"/>
                </a:solidFill>
              </a:rPr>
              <a:t>주요</a:t>
            </a:r>
            <a:r>
              <a:rPr sz="2400" b="0" dirty="0">
                <a:solidFill>
                  <a:schemeClr val="tx1"/>
                </a:solidFill>
              </a:rPr>
              <a:t> </a:t>
            </a:r>
            <a:r>
              <a:rPr sz="2400" b="0" dirty="0" err="1">
                <a:solidFill>
                  <a:schemeClr val="tx1"/>
                </a:solidFill>
              </a:rPr>
              <a:t>동작</a:t>
            </a:r>
            <a:r>
              <a:rPr sz="2400" b="0" dirty="0">
                <a:solidFill>
                  <a:schemeClr val="tx1"/>
                </a:solidFill>
              </a:rPr>
              <a:t> </a:t>
            </a:r>
            <a:r>
              <a:rPr sz="2400" b="0" dirty="0" err="1">
                <a:solidFill>
                  <a:schemeClr val="tx1"/>
                </a:solidFill>
              </a:rPr>
              <a:t>요소</a:t>
            </a:r>
            <a:endParaRPr lang="ko-KR" altLang="en-US" sz="2400" b="0" dirty="0">
              <a:solidFill>
                <a:schemeClr val="tx1"/>
              </a:solidFill>
            </a:endParaRPr>
          </a:p>
          <a:p>
            <a:pPr marL="0" indent="0" latinLnBrk="0">
              <a:buFontTx/>
              <a:buNone/>
              <a:defRPr sz="2500" b="1" spc="-190">
                <a:solidFill>
                  <a:srgbClr val="403322"/>
                </a:solidFill>
                <a:latin typeface="NanumSquare Bold" charset="0"/>
                <a:ea typeface="NanumSquare Bold" charset="0"/>
                <a:cs typeface="NanumSquare Bold" charset="0"/>
              </a:defRPr>
            </a:pPr>
            <a:endParaRPr lang="ko-KR" altLang="en-US" sz="2400" b="0" dirty="0">
              <a:solidFill>
                <a:schemeClr val="tx1"/>
              </a:solidFill>
            </a:endParaRPr>
          </a:p>
          <a:p>
            <a:pPr marL="0" indent="0" latinLnBrk="0">
              <a:buFontTx/>
              <a:buNone/>
              <a:defRPr sz="1700" spc="-90">
                <a:solidFill>
                  <a:srgbClr val="403322"/>
                </a:solidFill>
                <a:latin typeface="NanumSquare" charset="0"/>
                <a:ea typeface="NanumSquare" charset="0"/>
                <a:cs typeface="NanumSquare" charset="0"/>
              </a:defRPr>
            </a:pPr>
            <a:r>
              <a:rPr sz="2400" dirty="0">
                <a:solidFill>
                  <a:schemeClr val="tx1"/>
                </a:solidFill>
              </a:rPr>
              <a:t>- </a:t>
            </a:r>
            <a:r>
              <a:rPr sz="2400" dirty="0" err="1">
                <a:solidFill>
                  <a:schemeClr val="tx1"/>
                </a:solidFill>
              </a:rPr>
              <a:t>센서를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dirty="0" err="1">
                <a:solidFill>
                  <a:schemeClr val="tx1"/>
                </a:solidFill>
              </a:rPr>
              <a:t>이용한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dirty="0" err="1">
                <a:solidFill>
                  <a:schemeClr val="tx1"/>
                </a:solidFill>
              </a:rPr>
              <a:t>움직임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dirty="0" err="1">
                <a:solidFill>
                  <a:schemeClr val="tx1"/>
                </a:solidFill>
              </a:rPr>
              <a:t>감지</a:t>
            </a:r>
            <a:endParaRPr lang="ko-KR" altLang="en-US" sz="2400" dirty="0">
              <a:solidFill>
                <a:schemeClr val="tx1"/>
              </a:solidFill>
            </a:endParaRPr>
          </a:p>
          <a:p>
            <a:pPr marL="0" indent="0" latinLnBrk="0">
              <a:buFontTx/>
              <a:buNone/>
              <a:defRPr sz="1700" spc="-90">
                <a:solidFill>
                  <a:srgbClr val="403322"/>
                </a:solidFill>
                <a:latin typeface="NanumSquare" charset="0"/>
                <a:ea typeface="NanumSquare" charset="0"/>
                <a:cs typeface="NanumSquare" charset="0"/>
              </a:defRPr>
            </a:pPr>
            <a:endParaRPr lang="ko-KR" altLang="en-US" sz="2400" dirty="0">
              <a:solidFill>
                <a:schemeClr val="tx1"/>
              </a:solidFill>
              <a:latin typeface="NanumSquare" charset="0"/>
              <a:ea typeface="NanumSquare" charset="0"/>
              <a:cs typeface="NanumSquare" charset="0"/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r>
              <a:rPr lang="en-US" altLang="ko-KR" sz="2400" spc="-90" dirty="0">
                <a:solidFill>
                  <a:schemeClr val="tx1"/>
                </a:solidFill>
              </a:rPr>
              <a:t>- </a:t>
            </a:r>
            <a:r>
              <a:rPr lang="ko-KR" sz="2400" spc="-90" dirty="0">
                <a:solidFill>
                  <a:schemeClr val="tx1"/>
                </a:solidFill>
              </a:rPr>
              <a:t>온</a:t>
            </a:r>
            <a:r>
              <a:rPr sz="2400" spc="-90" dirty="0" err="1">
                <a:solidFill>
                  <a:schemeClr val="tx1"/>
                </a:solidFill>
              </a:rPr>
              <a:t>도센서를</a:t>
            </a:r>
            <a:r>
              <a:rPr sz="2400" spc="-90" dirty="0">
                <a:solidFill>
                  <a:schemeClr val="tx1"/>
                </a:solidFill>
              </a:rPr>
              <a:t>  </a:t>
            </a:r>
            <a:r>
              <a:rPr sz="2400" spc="-90" dirty="0" err="1">
                <a:solidFill>
                  <a:schemeClr val="tx1"/>
                </a:solidFill>
              </a:rPr>
              <a:t>이용한</a:t>
            </a:r>
            <a:r>
              <a:rPr sz="2400" spc="-90" dirty="0">
                <a:solidFill>
                  <a:schemeClr val="tx1"/>
                </a:solidFill>
              </a:rPr>
              <a:t> </a:t>
            </a:r>
            <a:r>
              <a:rPr sz="2400" spc="-90" dirty="0" err="1">
                <a:solidFill>
                  <a:schemeClr val="tx1"/>
                </a:solidFill>
              </a:rPr>
              <a:t>사람과</a:t>
            </a:r>
            <a:r>
              <a:rPr sz="2400" spc="-90" dirty="0">
                <a:solidFill>
                  <a:schemeClr val="tx1"/>
                </a:solidFill>
              </a:rPr>
              <a:t> </a:t>
            </a:r>
            <a:r>
              <a:rPr sz="2400" spc="-90" dirty="0" err="1">
                <a:solidFill>
                  <a:schemeClr val="tx1"/>
                </a:solidFill>
              </a:rPr>
              <a:t>야생동물을</a:t>
            </a:r>
            <a:r>
              <a:rPr sz="2400" spc="-90" dirty="0">
                <a:solidFill>
                  <a:schemeClr val="tx1"/>
                </a:solidFill>
              </a:rPr>
              <a:t> </a:t>
            </a:r>
            <a:r>
              <a:rPr sz="2400" spc="-90" dirty="0" err="1">
                <a:solidFill>
                  <a:schemeClr val="tx1"/>
                </a:solidFill>
              </a:rPr>
              <a:t>구분</a:t>
            </a:r>
            <a:endParaRPr lang="ko-KR" altLang="en-US" sz="2400" dirty="0">
              <a:solidFill>
                <a:schemeClr val="tx1"/>
              </a:solidFill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endParaRPr lang="ko-KR" altLang="en-US" sz="2400" dirty="0">
              <a:solidFill>
                <a:schemeClr val="tx1"/>
              </a:solidFill>
              <a:latin typeface="NanumSquare" charset="0"/>
              <a:ea typeface="NanumSquare" charset="0"/>
              <a:cs typeface="NanumSquare" charset="0"/>
            </a:endParaRPr>
          </a:p>
          <a:p>
            <a:pPr marL="0" indent="0" latinLnBrk="0">
              <a:buFontTx/>
              <a:buNone/>
              <a:defRPr sz="1700">
                <a:latin typeface="NanumSquare" charset="0"/>
                <a:ea typeface="NanumSquare" charset="0"/>
                <a:cs typeface="NanumSquare" charset="0"/>
              </a:defRPr>
            </a:pPr>
            <a:r>
              <a:rPr sz="2400" dirty="0">
                <a:solidFill>
                  <a:schemeClr val="tx1"/>
                </a:solidFill>
              </a:rPr>
              <a:t>- </a:t>
            </a:r>
            <a:r>
              <a:rPr sz="2400" dirty="0" err="1">
                <a:solidFill>
                  <a:schemeClr val="tx1"/>
                </a:solidFill>
              </a:rPr>
              <a:t>야생동물이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dirty="0" err="1">
                <a:solidFill>
                  <a:schemeClr val="tx1"/>
                </a:solidFill>
              </a:rPr>
              <a:t>감지</a:t>
            </a:r>
            <a:r>
              <a:rPr sz="2400" dirty="0">
                <a:solidFill>
                  <a:schemeClr val="tx1"/>
                </a:solidFill>
              </a:rPr>
              <a:t> 될 </a:t>
            </a:r>
            <a:r>
              <a:rPr sz="2400" dirty="0" err="1">
                <a:solidFill>
                  <a:schemeClr val="tx1"/>
                </a:solidFill>
              </a:rPr>
              <a:t>경우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dirty="0" err="1">
                <a:solidFill>
                  <a:schemeClr val="tx1"/>
                </a:solidFill>
              </a:rPr>
              <a:t>부저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dirty="0" err="1">
                <a:solidFill>
                  <a:schemeClr val="tx1"/>
                </a:solidFill>
              </a:rPr>
              <a:t>울림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388" name="Object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8755" y="-158750"/>
            <a:ext cx="1638935" cy="1053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Object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625" y="3205480"/>
            <a:ext cx="1758950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Object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25" y="2232660"/>
            <a:ext cx="466725" cy="561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Object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385" y="5626735"/>
            <a:ext cx="603250" cy="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Object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745" y="1167765"/>
            <a:ext cx="459105" cy="39116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Object 36"/>
          <p:cNvSpPr txBox="1"/>
          <p:nvPr/>
        </p:nvSpPr>
        <p:spPr>
          <a:xfrm>
            <a:off x="-325120" y="165100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작품 개요</a:t>
            </a:r>
          </a:p>
        </p:txBody>
      </p:sp>
      <p:sp>
        <p:nvSpPr>
          <p:cNvPr id="394" name="Object 37"/>
          <p:cNvSpPr txBox="1"/>
          <p:nvPr/>
        </p:nvSpPr>
        <p:spPr>
          <a:xfrm>
            <a:off x="-325120" y="282130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개발 목표</a:t>
            </a:r>
          </a:p>
        </p:txBody>
      </p:sp>
      <p:sp>
        <p:nvSpPr>
          <p:cNvPr id="395" name="Object 38"/>
          <p:cNvSpPr txBox="1"/>
          <p:nvPr/>
        </p:nvSpPr>
        <p:spPr>
          <a:xfrm>
            <a:off x="-325120" y="39452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5D6B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동작 구성 </a:t>
            </a:r>
          </a:p>
        </p:txBody>
      </p:sp>
      <p:sp>
        <p:nvSpPr>
          <p:cNvPr id="396" name="Object 39"/>
          <p:cNvSpPr txBox="1"/>
          <p:nvPr/>
        </p:nvSpPr>
        <p:spPr>
          <a:xfrm>
            <a:off x="-325120" y="510857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주요 사용 코드</a:t>
            </a:r>
          </a:p>
        </p:txBody>
      </p:sp>
      <p:sp>
        <p:nvSpPr>
          <p:cNvPr id="397" name="Object 40"/>
          <p:cNvSpPr txBox="1"/>
          <p:nvPr/>
        </p:nvSpPr>
        <p:spPr>
          <a:xfrm>
            <a:off x="-325120" y="6277610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t>부품별 개요</a:t>
            </a:r>
          </a:p>
        </p:txBody>
      </p:sp>
      <p:sp>
        <p:nvSpPr>
          <p:cNvPr id="398" name="Object 41"/>
          <p:cNvSpPr txBox="1"/>
          <p:nvPr/>
        </p:nvSpPr>
        <p:spPr>
          <a:xfrm>
            <a:off x="-325120" y="7313791"/>
            <a:ext cx="20612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부품 소스 해석</a:t>
            </a:r>
          </a:p>
          <a:p>
            <a:endParaRPr dirty="0"/>
          </a:p>
        </p:txBody>
      </p:sp>
      <p:sp>
        <p:nvSpPr>
          <p:cNvPr id="399" name="Object 42"/>
          <p:cNvSpPr txBox="1"/>
          <p:nvPr/>
        </p:nvSpPr>
        <p:spPr>
          <a:xfrm>
            <a:off x="-325120" y="8555355"/>
            <a:ext cx="206121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500" spc="-100">
                <a:solidFill>
                  <a:srgbClr val="CFCCC6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</a:lstStyle>
          <a:p>
            <a:r>
              <a:rPr lang="ko-KR" altLang="en-US" dirty="0"/>
              <a:t>보완</a:t>
            </a:r>
            <a:r>
              <a:rPr lang="en-US" altLang="ko-KR" dirty="0"/>
              <a:t>/</a:t>
            </a:r>
            <a:r>
              <a:rPr lang="ko-KR" altLang="en-US" dirty="0"/>
              <a:t>과제</a:t>
            </a:r>
          </a:p>
        </p:txBody>
      </p:sp>
      <p:pic>
        <p:nvPicPr>
          <p:cNvPr id="400" name="Object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885" y="4528820"/>
            <a:ext cx="455930" cy="57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Object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" y="6732905"/>
            <a:ext cx="756285" cy="75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Object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380" y="3430905"/>
            <a:ext cx="415290" cy="45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Object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" y="8023860"/>
            <a:ext cx="497205" cy="468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IMG_0295.png" descr="C:/Users/안진현/AppData/Roaming/PolarisOffice/ETemp/4656_20036560/image50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05" y="6970395"/>
            <a:ext cx="1743710" cy="17437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05" name="IMG_0295.png" descr="C:/Users/안진현/AppData/Roaming/PolarisOffice/ETemp/4656_20036560/image50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610" y="7136765"/>
            <a:ext cx="1743710" cy="17437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06" name="IMG_0296.jpeg" descr="C:/Users/안진현/AppData/Roaming/PolarisOffice/ETemp/4656_20036560/image3.jpe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320" y="6771005"/>
            <a:ext cx="3100705" cy="30899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07" name="IMG_0295.png" descr="C:/Users/안진현/AppData/Roaming/PolarisOffice/ETemp/4656_20036560/image50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620" y="7136765"/>
            <a:ext cx="1743710" cy="174371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408" name="5. 야생동물 감지"/>
          <p:cNvSpPr txBox="1">
            <a:spLocks/>
          </p:cNvSpPr>
          <p:nvPr/>
        </p:nvSpPr>
        <p:spPr>
          <a:xfrm>
            <a:off x="1995170" y="1615440"/>
            <a:ext cx="5457190" cy="46228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3000"/>
              <a:t>5. 야생동물 감지</a:t>
            </a:r>
            <a:endParaRPr lang="ko-KR" altLang="en-US" sz="3000"/>
          </a:p>
        </p:txBody>
      </p:sp>
      <p:pic>
        <p:nvPicPr>
          <p:cNvPr id="409" name="IMG_0328.jpeg" descr="C:/Users/안진현/AppData/Roaming/PolarisOffice/ETemp/4656_20036560/image15.jpe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95" y="6721475"/>
            <a:ext cx="2791460" cy="264033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10" name="IMG_0327.jpeg" descr="C:/Users/안진현/AppData/Roaming/PolarisOffice/ETemp/4656_20036560/image16.jpe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75" y="6922135"/>
            <a:ext cx="2154555" cy="236855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pic>
        <p:nvPicPr>
          <p:cNvPr id="411" name="IMG_0329.png" descr="C:/Users/안진현/AppData/Roaming/PolarisOffice/ETemp/4656_20036560/image51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835" y="6964045"/>
            <a:ext cx="2136140" cy="213614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m="http://schemas.openxmlformats.org/officeDocument/2006/math" xmlns:a14="http://schemas.microsoft.com/office/drawing/2010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Pages>17</Pages>
  <Words>1233</Words>
  <Characters>0</Characters>
  <Application>Microsoft Office PowerPoint</Application>
  <DocSecurity>0</DocSecurity>
  <PresentationFormat>사용자 지정</PresentationFormat>
  <Lines>0</Lines>
  <Paragraphs>324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42" baseType="lpstr">
      <vt:lpstr>FRINCO</vt:lpstr>
      <vt:lpstr>IBM Plex Sans KR</vt:lpstr>
      <vt:lpstr>IBM Plex Sans KR Medium</vt:lpstr>
      <vt:lpstr>IBM Plex Sans KR SemiBold</vt:lpstr>
      <vt:lpstr>NanumSquare</vt:lpstr>
      <vt:lpstr>NanumSquare Bold</vt:lpstr>
      <vt:lpstr>Noto Sans CJK KR Black</vt:lpstr>
      <vt:lpstr>Noto Sans CJK KR Bold</vt:lpstr>
      <vt:lpstr>Noto Sans CJK KR DemiLight</vt:lpstr>
      <vt:lpstr>Noto Sans CJK KR Medium</vt:lpstr>
      <vt:lpstr>Noto Sans CJK KR Regular</vt:lpstr>
      <vt:lpstr>Pistilli</vt:lpstr>
      <vt:lpstr>Thasadith</vt:lpstr>
      <vt:lpstr>맑은 고딕</vt:lpstr>
      <vt:lpstr>맑은 고딕</vt:lpstr>
      <vt:lpstr>Arial</vt:lpstr>
      <vt:lpstr>Calibri</vt:lpstr>
      <vt:lpstr>Helvetica</vt:lpstr>
      <vt:lpstr>Trirong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안윤우</cp:lastModifiedBy>
  <cp:revision>44</cp:revision>
  <dcterms:modified xsi:type="dcterms:W3CDTF">2023-07-18T07:27:40Z</dcterms:modified>
  <cp:version>9.102.76.43786</cp:version>
</cp:coreProperties>
</file>